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2" r:id="rId2"/>
    <p:sldId id="306" r:id="rId3"/>
    <p:sldId id="307" r:id="rId4"/>
    <p:sldId id="308" r:id="rId5"/>
    <p:sldId id="309" r:id="rId6"/>
    <p:sldId id="311" r:id="rId7"/>
    <p:sldId id="316" r:id="rId8"/>
    <p:sldId id="317" r:id="rId9"/>
    <p:sldId id="318" r:id="rId10"/>
    <p:sldId id="319" r:id="rId11"/>
    <p:sldId id="320" r:id="rId12"/>
    <p:sldId id="312" r:id="rId13"/>
    <p:sldId id="313" r:id="rId14"/>
    <p:sldId id="314" r:id="rId15"/>
    <p:sldId id="324" r:id="rId16"/>
    <p:sldId id="325" r:id="rId17"/>
    <p:sldId id="323" r:id="rId18"/>
    <p:sldId id="315" r:id="rId19"/>
    <p:sldId id="322" r:id="rId20"/>
    <p:sldId id="310" r:id="rId21"/>
    <p:sldId id="321" r:id="rId22"/>
    <p:sldId id="302" r:id="rId23"/>
    <p:sldId id="277" r:id="rId2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Gill Sans MT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074"/>
    <a:srgbClr val="005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152" autoAdjust="0"/>
  </p:normalViewPr>
  <p:slideViewPr>
    <p:cSldViewPr snapToGrid="0">
      <p:cViewPr varScale="1">
        <p:scale>
          <a:sx n="76" d="100"/>
          <a:sy n="76" d="100"/>
        </p:scale>
        <p:origin x="91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Gill Sans MT" pitchFamily="34" charset="0"/>
                <a:ea typeface="+mn-ea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 MT" pitchFamily="34" charset="0"/>
                <a:ea typeface="+mn-ea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ill Sans MT" pitchFamily="34" charset="0"/>
                <a:ea typeface="+mn-ea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C17776B-418C-4F9D-B7EF-C69D06DB3D9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Gill Sans MT" pitchFamily="34" charset="0"/>
                <a:ea typeface="+mn-ea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ill Sans MT" pitchFamily="34" charset="0"/>
                <a:ea typeface="+mn-ea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6200" y="514350"/>
            <a:ext cx="6705600" cy="3771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GB" noProof="0"/>
              <a:t>Click to edit Master text styles</a:t>
            </a:r>
          </a:p>
          <a:p>
            <a:pPr lvl="1"/>
            <a:r>
              <a:rPr lang="en-GB" altLang="en-GB" noProof="0"/>
              <a:t>Second level</a:t>
            </a:r>
          </a:p>
          <a:p>
            <a:pPr lvl="2"/>
            <a:r>
              <a:rPr lang="en-GB" altLang="en-GB" noProof="0"/>
              <a:t>Third level</a:t>
            </a:r>
          </a:p>
          <a:p>
            <a:pPr lvl="3"/>
            <a:r>
              <a:rPr lang="en-GB" altLang="en-GB" noProof="0"/>
              <a:t>Fourth level</a:t>
            </a:r>
          </a:p>
          <a:p>
            <a:pPr lvl="4"/>
            <a:r>
              <a:rPr lang="en-GB" altLang="en-GB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ill Sans MT" pitchFamily="34" charset="0"/>
                <a:ea typeface="+mn-ea"/>
              </a:defRPr>
            </a:lvl1pPr>
          </a:lstStyle>
          <a:p>
            <a:pPr>
              <a:defRPr/>
            </a:pPr>
            <a:endParaRPr lang="en-GB" altLang="en-GB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F693384-BFF6-4167-B3AE-C6DABF6C661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 Sans MT" pitchFamily="34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 Sans MT" pitchFamily="34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 Sans MT" pitchFamily="34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 Sans MT" pitchFamily="34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Gill Sans MT" pitchFamily="34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6200" y="514350"/>
            <a:ext cx="6705600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693384-BFF6-4167-B3AE-C6DABF6C6613}" type="slidenum">
              <a:rPr lang="en-GB" altLang="en-US" smtClean="0"/>
              <a:pPr>
                <a:defRPr/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8440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F693384-BFF6-4167-B3AE-C6DABF6C6613}" type="slidenum">
              <a:rPr lang="en-GB" altLang="en-US" smtClean="0"/>
              <a:pPr>
                <a:defRPr/>
              </a:pPr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46515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bing.com/images/search?view=detailV2&amp;ccid=fWNIYzmU&amp;id=C5DC3EF86DC16EAF236C3AB3E4D6AA1569FB1499&amp;thid=OIP.fWNIYzmUToc111HD7lc_owEsA9&amp;q=University+of+Washington+Logo&amp;simid=608035880401175065&amp;selectedIndex=34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bing.com/images/search?view=detailV2&amp;ccid=fWNIYzmU&amp;id=C5DC3EF86DC16EAF236C3AB3E4D6AA1569FB1499&amp;thid=OIP.fWNIYzmUToc111HD7lc_owEsA9&amp;q=University+of+Washington+Logo&amp;simid=608035880401175065&amp;selectedIndex=34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bing.com/images/search?view=detailV2&amp;ccid=fWNIYzmU&amp;id=C5DC3EF86DC16EAF236C3AB3E4D6AA1569FB1499&amp;thid=OIP.fWNIYzmUToc111HD7lc_owEsA9&amp;q=University+of+Washington+Logo&amp;simid=608035880401175065&amp;selectedIndex=34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85" y="650876"/>
            <a:ext cx="6055783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898775"/>
            <a:ext cx="103632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altLang="en-GB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31333" y="4743450"/>
            <a:ext cx="10346267" cy="1752600"/>
          </a:xfrm>
        </p:spPr>
        <p:txBody>
          <a:bodyPr/>
          <a:lstStyle>
            <a:lvl1pPr marL="0" indent="0">
              <a:buFontTx/>
              <a:buNone/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alt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8674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134" y="711200"/>
            <a:ext cx="10989733" cy="78024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43454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Image result for University of Washington Logo">
            <a:hlinkClick r:id="rId2"/>
            <a:extLst>
              <a:ext uri="{FF2B5EF4-FFF2-40B4-BE49-F238E27FC236}">
                <a16:creationId xmlns:a16="http://schemas.microsoft.com/office/drawing/2014/main" id="{1E795817-F2C1-4EB0-B2D3-2DC923418BA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73"/>
          <a:stretch/>
        </p:blipFill>
        <p:spPr bwMode="auto">
          <a:xfrm>
            <a:off x="95307" y="138339"/>
            <a:ext cx="31480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74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Image result for University of Washington Logo">
            <a:hlinkClick r:id="rId2"/>
            <a:extLst>
              <a:ext uri="{FF2B5EF4-FFF2-40B4-BE49-F238E27FC236}">
                <a16:creationId xmlns:a16="http://schemas.microsoft.com/office/drawing/2014/main" id="{8B54DA2B-53E7-4F2E-938C-63FF2983E8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95" y="98218"/>
            <a:ext cx="31480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69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134" y="1935163"/>
            <a:ext cx="5391151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1935163"/>
            <a:ext cx="5391149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Image result for University of Washington Logo">
            <a:hlinkClick r:id="rId2"/>
            <a:extLst>
              <a:ext uri="{FF2B5EF4-FFF2-40B4-BE49-F238E27FC236}">
                <a16:creationId xmlns:a16="http://schemas.microsoft.com/office/drawing/2014/main" id="{6FF82422-ADDB-4BA8-9B49-07816CA4932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73"/>
          <a:stretch/>
        </p:blipFill>
        <p:spPr bwMode="auto">
          <a:xfrm>
            <a:off x="95307" y="138339"/>
            <a:ext cx="3148013" cy="28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8282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4707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2149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5547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9003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3015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53597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43434" y="711201"/>
            <a:ext cx="2747433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1134" y="711201"/>
            <a:ext cx="80391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5773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1134" y="711200"/>
            <a:ext cx="10989733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1134" y="1935163"/>
            <a:ext cx="5391151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484" y="1935163"/>
            <a:ext cx="539114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4940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895676" y="371510"/>
            <a:ext cx="10912883" cy="9919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3000" b="0" i="0" baseline="0">
                <a:solidFill>
                  <a:srgbClr val="33006F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 dirty="0"/>
              <a:t>HEADER HERE </a:t>
            </a:r>
          </a:p>
          <a:p>
            <a:pPr lvl="0"/>
            <a:r>
              <a:rPr lang="en-US" dirty="0"/>
              <a:t>(ENCODE NORMAL BLACK, 30 PT.)</a:t>
            </a:r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879073" y="1736726"/>
            <a:ext cx="10928280" cy="4015497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1pPr>
            <a:lvl2pPr>
              <a:defRPr sz="20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2pPr>
            <a:lvl3pPr marL="1143000" indent="-228600">
              <a:buSzPct val="100000"/>
              <a:buFont typeface="Lucida Grande"/>
              <a:buChar char="&gt;"/>
              <a:defRPr sz="18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3pPr>
            <a:lvl4pPr>
              <a:defRPr sz="16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4pPr>
            <a:lvl5pPr marL="2057400" indent="-228600">
              <a:buFont typeface="Lucida Grande"/>
              <a:buChar char="&gt;"/>
              <a:defRPr sz="1400" b="0" i="0" baseline="0">
                <a:solidFill>
                  <a:schemeClr val="accent5"/>
                </a:solidFill>
                <a:latin typeface="Open Sans Light"/>
                <a:cs typeface="Open Sans Light"/>
              </a:defRPr>
            </a:lvl5pPr>
          </a:lstStyle>
          <a:p>
            <a:pPr lvl="0"/>
            <a:r>
              <a:rPr lang="en-US" dirty="0"/>
              <a:t>Bulleted content here (Open Sans Light, 24 pt.)</a:t>
            </a:r>
          </a:p>
          <a:p>
            <a:pPr lvl="1"/>
            <a:r>
              <a:rPr lang="en-US" dirty="0"/>
              <a:t>Second level (Open Sans Light, 20)</a:t>
            </a:r>
          </a:p>
          <a:p>
            <a:pPr lvl="2"/>
            <a:r>
              <a:rPr lang="en-US" dirty="0"/>
              <a:t>Third level (Open Sans Light, 18)</a:t>
            </a:r>
          </a:p>
          <a:p>
            <a:pPr lvl="3"/>
            <a:r>
              <a:rPr lang="en-US" dirty="0"/>
              <a:t>Fourth level (Open Sans Light, 16)</a:t>
            </a:r>
          </a:p>
          <a:p>
            <a:pPr lvl="4"/>
            <a:r>
              <a:rPr lang="en-US" dirty="0"/>
              <a:t>Fifth level (Open Sans Light, 14)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2351" y="1363508"/>
            <a:ext cx="1471708" cy="963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06605" y="6365630"/>
            <a:ext cx="1000747" cy="507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164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1134" y="711200"/>
            <a:ext cx="1098973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1134" y="1935163"/>
            <a:ext cx="109855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17"/>
          <p:cNvSpPr>
            <a:spLocks noChangeArrowheads="1"/>
          </p:cNvSpPr>
          <p:nvPr/>
        </p:nvSpPr>
        <p:spPr bwMode="auto">
          <a:xfrm>
            <a:off x="9459384" y="6546850"/>
            <a:ext cx="2540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pitchFamily="34" charset="0"/>
                <a:ea typeface="ＭＳ Ｐゴシック" panose="020B0600070205080204" pitchFamily="34" charset="-128"/>
              </a:defRPr>
            </a:lvl9pPr>
          </a:lstStyle>
          <a:p>
            <a:pPr algn="r">
              <a:defRPr/>
            </a:pPr>
            <a:fld id="{AAA1D095-79A3-4D3C-B7DE-F01205900749}" type="slidenum">
              <a:rPr lang="en-US" altLang="en-US" sz="1000" smtClean="0">
                <a:solidFill>
                  <a:schemeClr val="accent1"/>
                </a:solidFill>
              </a:rPr>
              <a:pPr algn="r">
                <a:defRPr/>
              </a:pPr>
              <a:t>‹#›</a:t>
            </a:fld>
            <a:endParaRPr lang="en-US" altLang="en-US" sz="1000">
              <a:solidFill>
                <a:schemeClr val="accen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  <p:sldLayoutId id="2147483945" r:id="rId12"/>
    <p:sldLayoutId id="214748394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Gill Sans MT" pitchFamily="34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9"/>
          <p:cNvSpPr>
            <a:spLocks noChangeArrowheads="1"/>
          </p:cNvSpPr>
          <p:nvPr/>
        </p:nvSpPr>
        <p:spPr bwMode="auto">
          <a:xfrm>
            <a:off x="1524001" y="21499"/>
            <a:ext cx="5929307" cy="41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44436" rIns="5871900" bIns="0" anchor="ctr">
            <a:spAutoFit/>
          </a:bodyPr>
          <a:lstStyle/>
          <a:p>
            <a:pPr>
              <a:defRPr/>
            </a:pPr>
            <a:endParaRPr lang="en-US">
              <a:latin typeface="Gill Sans MT" charset="0"/>
              <a:ea typeface="ＭＳ Ｐゴシック" charset="0"/>
            </a:endParaRPr>
          </a:p>
        </p:txBody>
      </p:sp>
      <p:sp>
        <p:nvSpPr>
          <p:cNvPr id="3079" name="Rectangle 4"/>
          <p:cNvSpPr>
            <a:spLocks noChangeArrowheads="1"/>
          </p:cNvSpPr>
          <p:nvPr/>
        </p:nvSpPr>
        <p:spPr bwMode="auto">
          <a:xfrm>
            <a:off x="1524001" y="21499"/>
            <a:ext cx="5929307" cy="414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0" tIns="44436" rIns="5871900" bIns="0" anchor="ctr">
            <a:spAutoFit/>
          </a:bodyPr>
          <a:lstStyle/>
          <a:p>
            <a:pPr>
              <a:defRPr/>
            </a:pPr>
            <a:endParaRPr lang="en-US">
              <a:latin typeface="Gill Sans MT" charset="0"/>
              <a:ea typeface="ＭＳ Ｐゴシック" charset="0"/>
            </a:endParaRPr>
          </a:p>
        </p:txBody>
      </p:sp>
      <p:sp>
        <p:nvSpPr>
          <p:cNvPr id="3081" name="Rectangle 6"/>
          <p:cNvSpPr>
            <a:spLocks noChangeArrowheads="1"/>
          </p:cNvSpPr>
          <p:nvPr/>
        </p:nvSpPr>
        <p:spPr bwMode="auto">
          <a:xfrm>
            <a:off x="1524000" y="1153241"/>
            <a:ext cx="110799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000">
                <a:latin typeface="Arial" charset="0"/>
                <a:ea typeface="Calibri" charset="0"/>
                <a:cs typeface="Arial" charset="0"/>
              </a:rPr>
              <a:t>	</a:t>
            </a:r>
            <a:endParaRPr lang="en-US">
              <a:latin typeface="Gill Sans MT" charset="0"/>
              <a:ea typeface="Calibri" charset="0"/>
              <a:cs typeface="Arial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F0FE7D-D33F-44D0-9046-9E8DBECE0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229" y="1698171"/>
            <a:ext cx="10363200" cy="2813540"/>
          </a:xfrm>
        </p:spPr>
        <p:txBody>
          <a:bodyPr/>
          <a:lstStyle/>
          <a:p>
            <a:pPr algn="ctr"/>
            <a:r>
              <a:rPr lang="en-US" altLang="en-US" sz="3600" cap="none" dirty="0"/>
              <a:t>Simultaneous Intracranial Artery Tracing And Segmentation From Magnetic Resonance Angiography By Joint Optimization From Multiplanar Reformation</a:t>
            </a:r>
            <a:endParaRPr lang="en-US" sz="3600" cap="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C5B3DA-9954-4084-941C-45771D386B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3229" y="4582048"/>
            <a:ext cx="10363200" cy="1436916"/>
          </a:xfrm>
        </p:spPr>
        <p:txBody>
          <a:bodyPr/>
          <a:lstStyle/>
          <a:p>
            <a:pPr algn="ctr"/>
            <a:r>
              <a:rPr lang="en-US" b="1" u="sng" dirty="0"/>
              <a:t>Li Chen</a:t>
            </a:r>
            <a:r>
              <a:rPr lang="en-US" baseline="30000" dirty="0"/>
              <a:t>1</a:t>
            </a:r>
            <a:r>
              <a:rPr lang="en-US" dirty="0"/>
              <a:t>, </a:t>
            </a:r>
            <a:r>
              <a:rPr lang="en-US" dirty="0" err="1"/>
              <a:t>Gaoang</a:t>
            </a:r>
            <a:r>
              <a:rPr lang="en-US" dirty="0"/>
              <a:t> Wang</a:t>
            </a:r>
            <a:r>
              <a:rPr lang="en-US" baseline="30000" dirty="0"/>
              <a:t>1</a:t>
            </a:r>
            <a:r>
              <a:rPr lang="en-US" dirty="0"/>
              <a:t>, Niranjan Balu</a:t>
            </a:r>
            <a:r>
              <a:rPr lang="en-US" baseline="30000" dirty="0"/>
              <a:t>1</a:t>
            </a:r>
            <a:r>
              <a:rPr lang="en-US" dirty="0"/>
              <a:t>, Mahmud Mossa-Basha</a:t>
            </a:r>
            <a:r>
              <a:rPr lang="en-US" baseline="30000" dirty="0"/>
              <a:t>1</a:t>
            </a:r>
            <a:r>
              <a:rPr lang="en-US" dirty="0"/>
              <a:t>, </a:t>
            </a:r>
            <a:r>
              <a:rPr lang="en-US" dirty="0" err="1"/>
              <a:t>Xihai</a:t>
            </a:r>
            <a:r>
              <a:rPr lang="en-US" dirty="0"/>
              <a:t> Zhao</a:t>
            </a:r>
            <a:r>
              <a:rPr lang="en-US" baseline="30000" dirty="0"/>
              <a:t>2</a:t>
            </a:r>
            <a:r>
              <a:rPr lang="en-US" dirty="0"/>
              <a:t>, Rui Li</a:t>
            </a:r>
            <a:r>
              <a:rPr lang="en-US" baseline="30000" dirty="0"/>
              <a:t>2</a:t>
            </a:r>
            <a:r>
              <a:rPr lang="en-US" dirty="0"/>
              <a:t>, Le He</a:t>
            </a:r>
            <a:r>
              <a:rPr lang="en-US" baseline="30000" dirty="0"/>
              <a:t>2</a:t>
            </a:r>
            <a:r>
              <a:rPr lang="en-US" dirty="0"/>
              <a:t>, Thomas S. Hatsukami</a:t>
            </a:r>
            <a:r>
              <a:rPr lang="en-US" baseline="30000" dirty="0"/>
              <a:t>1</a:t>
            </a:r>
            <a:r>
              <a:rPr lang="en-US" baseline="-25000" dirty="0"/>
              <a:t>,</a:t>
            </a:r>
            <a:r>
              <a:rPr lang="en-US" dirty="0"/>
              <a:t> Jenq-Neng Hwang</a:t>
            </a:r>
            <a:r>
              <a:rPr lang="en-US" baseline="30000" dirty="0"/>
              <a:t>1</a:t>
            </a:r>
            <a:r>
              <a:rPr lang="en-US" dirty="0"/>
              <a:t>, and ChunYuan</a:t>
            </a:r>
            <a:r>
              <a:rPr lang="en-US" baseline="30000" dirty="0"/>
              <a:t>1*</a:t>
            </a:r>
            <a:endParaRPr lang="en-US" dirty="0"/>
          </a:p>
          <a:p>
            <a:pPr algn="ctr"/>
            <a:r>
              <a:rPr lang="en-US" baseline="30000" dirty="0"/>
              <a:t>1</a:t>
            </a:r>
            <a:r>
              <a:rPr lang="en-US" dirty="0"/>
              <a:t> University of Washington, Seattle, WA, USA</a:t>
            </a:r>
          </a:p>
          <a:p>
            <a:pPr algn="ctr"/>
            <a:r>
              <a:rPr lang="en-US" baseline="30000" dirty="0"/>
              <a:t>2</a:t>
            </a:r>
            <a:r>
              <a:rPr lang="en-US" dirty="0"/>
              <a:t> Tsinghua University, Beijing, China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C2706-3151-4C6F-AF62-6BA768E31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134" y="711200"/>
            <a:ext cx="10989733" cy="780249"/>
          </a:xfrm>
        </p:spPr>
        <p:txBody>
          <a:bodyPr/>
          <a:lstStyle/>
          <a:p>
            <a:r>
              <a:rPr lang="en-US" altLang="zh-CN" dirty="0"/>
              <a:t>Background: intracranial vasculature quantification</a:t>
            </a:r>
            <a:endParaRPr lang="en-US" dirty="0"/>
          </a:p>
        </p:txBody>
      </p:sp>
      <p:grpSp>
        <p:nvGrpSpPr>
          <p:cNvPr id="3" name="组合 8">
            <a:extLst>
              <a:ext uri="{FF2B5EF4-FFF2-40B4-BE49-F238E27FC236}">
                <a16:creationId xmlns:a16="http://schemas.microsoft.com/office/drawing/2014/main" id="{21A9268E-CEC5-4D4B-B914-CE047CDA2C57}"/>
              </a:ext>
            </a:extLst>
          </p:cNvPr>
          <p:cNvGrpSpPr/>
          <p:nvPr/>
        </p:nvGrpSpPr>
        <p:grpSpPr>
          <a:xfrm>
            <a:off x="4950997" y="2361858"/>
            <a:ext cx="2892071" cy="3288745"/>
            <a:chOff x="3192454" y="1340767"/>
            <a:chExt cx="2892071" cy="32887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62CA77-8693-49A2-AEBF-9A3CD9B52EF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57" t="7553" r="25471" b="11030"/>
            <a:stretch/>
          </p:blipFill>
          <p:spPr bwMode="auto">
            <a:xfrm>
              <a:off x="3192454" y="1340767"/>
              <a:ext cx="2892071" cy="2880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500144E-2F3C-4ACB-A625-C54CF2042083}"/>
                </a:ext>
              </a:extLst>
            </p:cNvPr>
            <p:cNvSpPr txBox="1"/>
            <p:nvPr/>
          </p:nvSpPr>
          <p:spPr>
            <a:xfrm>
              <a:off x="4370666" y="4167847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52Y</a:t>
              </a:r>
            </a:p>
          </p:txBody>
        </p:sp>
      </p:grpSp>
      <p:grpSp>
        <p:nvGrpSpPr>
          <p:cNvPr id="6" name="组合 9">
            <a:extLst>
              <a:ext uri="{FF2B5EF4-FFF2-40B4-BE49-F238E27FC236}">
                <a16:creationId xmlns:a16="http://schemas.microsoft.com/office/drawing/2014/main" id="{777DC907-74F0-4934-B401-F3356B79F08C}"/>
              </a:ext>
            </a:extLst>
          </p:cNvPr>
          <p:cNvGrpSpPr/>
          <p:nvPr/>
        </p:nvGrpSpPr>
        <p:grpSpPr>
          <a:xfrm>
            <a:off x="7940859" y="2361858"/>
            <a:ext cx="2792547" cy="3288744"/>
            <a:chOff x="6182316" y="1340767"/>
            <a:chExt cx="2792547" cy="3288744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CDBF28F8-8959-4938-AE06-176A380C30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72" t="3744" r="25152" b="9821"/>
            <a:stretch/>
          </p:blipFill>
          <p:spPr bwMode="auto">
            <a:xfrm>
              <a:off x="6182316" y="1340767"/>
              <a:ext cx="2792547" cy="2880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5B5AE90-85C3-4A2C-A80C-09DB4E621C68}"/>
                </a:ext>
              </a:extLst>
            </p:cNvPr>
            <p:cNvSpPr txBox="1"/>
            <p:nvPr/>
          </p:nvSpPr>
          <p:spPr>
            <a:xfrm>
              <a:off x="7374456" y="4167846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67Y</a:t>
              </a:r>
            </a:p>
          </p:txBody>
        </p:sp>
      </p:grpSp>
      <p:grpSp>
        <p:nvGrpSpPr>
          <p:cNvPr id="9" name="组合 10">
            <a:extLst>
              <a:ext uri="{FF2B5EF4-FFF2-40B4-BE49-F238E27FC236}">
                <a16:creationId xmlns:a16="http://schemas.microsoft.com/office/drawing/2014/main" id="{F87E9A9B-B7D9-41DB-BD5E-391C809023F8}"/>
              </a:ext>
            </a:extLst>
          </p:cNvPr>
          <p:cNvGrpSpPr/>
          <p:nvPr/>
        </p:nvGrpSpPr>
        <p:grpSpPr>
          <a:xfrm>
            <a:off x="1857646" y="2361858"/>
            <a:ext cx="2981632" cy="3288745"/>
            <a:chOff x="99104" y="1340767"/>
            <a:chExt cx="2981632" cy="3288745"/>
          </a:xfrm>
        </p:grpSpPr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0499664-218F-4C73-BB61-B2333CE4F19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66" t="9923" r="25421" b="10175"/>
            <a:stretch/>
          </p:blipFill>
          <p:spPr bwMode="auto">
            <a:xfrm>
              <a:off x="99104" y="1340767"/>
              <a:ext cx="2981632" cy="2880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D26488-9C93-4B2A-8815-624774B5EEA2}"/>
                </a:ext>
              </a:extLst>
            </p:cNvPr>
            <p:cNvSpPr txBox="1"/>
            <p:nvPr/>
          </p:nvSpPr>
          <p:spPr>
            <a:xfrm>
              <a:off x="1334203" y="4167847"/>
              <a:ext cx="7560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10Y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524EC76D-A732-42F1-802F-F18D5386596C}"/>
              </a:ext>
            </a:extLst>
          </p:cNvPr>
          <p:cNvSpPr txBox="1"/>
          <p:nvPr/>
        </p:nvSpPr>
        <p:spPr>
          <a:xfrm>
            <a:off x="0" y="6519446"/>
            <a:ext cx="33734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Images from CBIR, Tsinghua University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0C22C0-3EB0-4275-A889-B5C4A8032CF8}"/>
              </a:ext>
            </a:extLst>
          </p:cNvPr>
          <p:cNvSpPr txBox="1"/>
          <p:nvPr/>
        </p:nvSpPr>
        <p:spPr>
          <a:xfrm>
            <a:off x="3692214" y="5596116"/>
            <a:ext cx="53181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Vascular structure and signal differences observed from Maximum Intensity Projection (MIP) view of 10/52/67-year-old subject from 3D TOF MRA</a:t>
            </a:r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444AD112-2AA8-47B1-BADB-7644407B8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616112"/>
            <a:ext cx="11135342" cy="56438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Intracranial artery structure and intensity may reflect cerebral blood flow</a:t>
            </a:r>
          </a:p>
        </p:txBody>
      </p:sp>
    </p:spTree>
    <p:extLst>
      <p:ext uri="{BB962C8B-B14F-4D97-AF65-F5344CB8AC3E}">
        <p14:creationId xmlns:p14="http://schemas.microsoft.com/office/powerpoint/2010/main" val="2847252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864FF-E06C-4CD2-8836-FFE853B9B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Intracranial artery quantification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CB51C-C33A-476C-B1E4-4FE707AE4F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1543449"/>
          </a:xfrm>
        </p:spPr>
        <p:txBody>
          <a:bodyPr/>
          <a:lstStyle/>
          <a:p>
            <a:r>
              <a:rPr lang="en-US" altLang="en-US" dirty="0"/>
              <a:t>iCafe (</a:t>
            </a:r>
            <a:r>
              <a:rPr lang="en-US" altLang="en-US" b="1" dirty="0"/>
              <a:t>i</a:t>
            </a:r>
            <a:r>
              <a:rPr lang="en-US" altLang="en-US" dirty="0"/>
              <a:t>ntra</a:t>
            </a:r>
            <a:r>
              <a:rPr lang="en-US" altLang="en-US" b="1" dirty="0"/>
              <a:t>C</a:t>
            </a:r>
            <a:r>
              <a:rPr lang="en-US" altLang="en-US" dirty="0"/>
              <a:t>ranial </a:t>
            </a:r>
            <a:r>
              <a:rPr lang="en-US" altLang="en-US" b="1" dirty="0"/>
              <a:t>a</a:t>
            </a:r>
            <a:r>
              <a:rPr lang="en-US" altLang="en-US" dirty="0"/>
              <a:t>rtery </a:t>
            </a:r>
            <a:r>
              <a:rPr lang="en-US" altLang="en-US" b="1" dirty="0"/>
              <a:t>f</a:t>
            </a:r>
            <a:r>
              <a:rPr lang="en-US" altLang="en-US" dirty="0"/>
              <a:t>eature </a:t>
            </a:r>
            <a:r>
              <a:rPr lang="en-US" altLang="en-US" b="1" dirty="0"/>
              <a:t>e</a:t>
            </a:r>
            <a:r>
              <a:rPr lang="en-US" altLang="en-US" dirty="0"/>
              <a:t>xtraction) [1] to generate artery centerlines for quantification from Magnetic Resonance Angiography (MRA)</a:t>
            </a:r>
          </a:p>
          <a:p>
            <a:pPr lvl="1"/>
            <a:r>
              <a:rPr lang="en-US" altLang="en-US" dirty="0"/>
              <a:t>Represent </a:t>
            </a:r>
            <a:r>
              <a:rPr lang="en-US" dirty="0"/>
              <a:t>arteries</a:t>
            </a:r>
            <a:r>
              <a:rPr lang="en-US" altLang="en-US" dirty="0"/>
              <a:t> as a network of centerlines with varying radius</a:t>
            </a:r>
          </a:p>
          <a:p>
            <a:pPr lvl="1"/>
            <a:r>
              <a:rPr lang="en-US" dirty="0"/>
              <a:t>Manual operations (correct mistakes in traces) could take hours to ensure best qualities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FE9865-6F25-4832-AB86-2A4098D686A3}"/>
              </a:ext>
            </a:extLst>
          </p:cNvPr>
          <p:cNvSpPr txBox="1"/>
          <p:nvPr/>
        </p:nvSpPr>
        <p:spPr>
          <a:xfrm>
            <a:off x="0" y="6519446"/>
            <a:ext cx="3586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[1] L. Chen, et. al, </a:t>
            </a:r>
            <a:r>
              <a:rPr lang="en-US" sz="1600" dirty="0" err="1"/>
              <a:t>Magn</a:t>
            </a:r>
            <a:r>
              <a:rPr lang="en-US" sz="1600" dirty="0"/>
              <a:t> </a:t>
            </a:r>
            <a:r>
              <a:rPr lang="en-US" sz="1600" dirty="0" err="1"/>
              <a:t>Reson</a:t>
            </a:r>
            <a:r>
              <a:rPr lang="en-US" sz="1600" dirty="0"/>
              <a:t> Med, 2018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21973A-2874-4453-85B8-2395F2946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34" y="3561089"/>
            <a:ext cx="2403688" cy="2403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578CC7-4111-4D9E-9F6D-5A7B4144B0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5933" y="3540936"/>
            <a:ext cx="2430410" cy="24238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4FB16E-FFCD-4BA7-8638-CF044D1C44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027" y="3551013"/>
            <a:ext cx="2428318" cy="240302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2031C9-110E-4DF1-9C51-B7B3554D5737}"/>
              </a:ext>
            </a:extLst>
          </p:cNvPr>
          <p:cNvSpPr txBox="1"/>
          <p:nvPr/>
        </p:nvSpPr>
        <p:spPr bwMode="auto">
          <a:xfrm>
            <a:off x="601134" y="5964777"/>
            <a:ext cx="2403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3D MRA image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C21549-F836-4585-9872-3E3A8BD8FA8D}"/>
              </a:ext>
            </a:extLst>
          </p:cNvPr>
          <p:cNvSpPr txBox="1"/>
          <p:nvPr/>
        </p:nvSpPr>
        <p:spPr bwMode="auto">
          <a:xfrm>
            <a:off x="2992189" y="4241364"/>
            <a:ext cx="8472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Tracing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6787D90-290C-478C-82AD-B4E03C886505}"/>
              </a:ext>
            </a:extLst>
          </p:cNvPr>
          <p:cNvSpPr txBox="1"/>
          <p:nvPr/>
        </p:nvSpPr>
        <p:spPr bwMode="auto">
          <a:xfrm>
            <a:off x="3845933" y="5947825"/>
            <a:ext cx="484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Artery centerlines and 3D rendered results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BD84C2F5-1E53-4A7B-954D-C30967A51E8E}"/>
              </a:ext>
            </a:extLst>
          </p:cNvPr>
          <p:cNvSpPr/>
          <p:nvPr/>
        </p:nvSpPr>
        <p:spPr bwMode="auto">
          <a:xfrm>
            <a:off x="3112701" y="4680697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3890634-8686-47FD-AE28-CB8234381C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1078" y="3868615"/>
            <a:ext cx="1875556" cy="188277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BC74BF2-B9BD-42A2-ABEA-3475D67D3019}"/>
              </a:ext>
            </a:extLst>
          </p:cNvPr>
          <p:cNvSpPr txBox="1"/>
          <p:nvPr/>
        </p:nvSpPr>
        <p:spPr bwMode="auto">
          <a:xfrm>
            <a:off x="8690444" y="4034366"/>
            <a:ext cx="1018733" cy="6463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Quantification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107AF587-650B-469B-864F-8C7F7EB6F881}"/>
              </a:ext>
            </a:extLst>
          </p:cNvPr>
          <p:cNvSpPr/>
          <p:nvPr/>
        </p:nvSpPr>
        <p:spPr bwMode="auto">
          <a:xfrm>
            <a:off x="8832206" y="4610696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A393D7B-B1F2-45A7-BECD-5DCDC3F63E0B}"/>
              </a:ext>
            </a:extLst>
          </p:cNvPr>
          <p:cNvSpPr txBox="1"/>
          <p:nvPr/>
        </p:nvSpPr>
        <p:spPr bwMode="auto">
          <a:xfrm>
            <a:off x="9558923" y="5953929"/>
            <a:ext cx="20277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Feature calculation</a:t>
            </a:r>
          </a:p>
        </p:txBody>
      </p:sp>
    </p:spTree>
    <p:extLst>
      <p:ext uri="{BB962C8B-B14F-4D97-AF65-F5344CB8AC3E}">
        <p14:creationId xmlns:p14="http://schemas.microsoft.com/office/powerpoint/2010/main" val="79681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8B795-D402-447D-BEBB-7B8CB2595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approach for centerline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572C30-33B5-4491-9B24-EAB987E00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1607074"/>
          </a:xfrm>
        </p:spPr>
        <p:txBody>
          <a:bodyPr/>
          <a:lstStyle/>
          <a:p>
            <a:r>
              <a:rPr lang="en-US" dirty="0"/>
              <a:t>Generating centerlines from segmentation </a:t>
            </a:r>
          </a:p>
          <a:p>
            <a:pPr lvl="1"/>
            <a:r>
              <a:rPr lang="en-US" dirty="0"/>
              <a:t>Fill pixels inside iCafe generated traces as labels to train an artery segmentation model [1]</a:t>
            </a:r>
          </a:p>
          <a:p>
            <a:pPr lvl="1"/>
            <a:r>
              <a:rPr lang="en-US" dirty="0"/>
              <a:t>Tracing from segmentation, which has better contrasts for weak distal branches</a:t>
            </a:r>
          </a:p>
          <a:p>
            <a:pPr lvl="1"/>
            <a:r>
              <a:rPr lang="en-US" dirty="0"/>
              <a:t>Traditional skeletonization methods might not preserve artery structures, new methods needed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B6028B-044A-46D1-8064-945E5A5DA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842" y="3667531"/>
            <a:ext cx="2474638" cy="2474638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86C7B139-E5A4-4804-8825-4379CACAE0FD}"/>
              </a:ext>
            </a:extLst>
          </p:cNvPr>
          <p:cNvSpPr/>
          <p:nvPr/>
        </p:nvSpPr>
        <p:spPr bwMode="auto">
          <a:xfrm>
            <a:off x="8562875" y="4863402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C6F51-497E-44BE-B7C3-73B0A2D76525}"/>
              </a:ext>
            </a:extLst>
          </p:cNvPr>
          <p:cNvSpPr txBox="1"/>
          <p:nvPr/>
        </p:nvSpPr>
        <p:spPr bwMode="auto">
          <a:xfrm>
            <a:off x="10562161" y="3330856"/>
            <a:ext cx="14367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Segmentation</a:t>
            </a: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B0AAA5DD-86C5-4FAB-BC63-850AD1276AEA}"/>
              </a:ext>
            </a:extLst>
          </p:cNvPr>
          <p:cNvCxnSpPr>
            <a:endCxn id="4" idx="0"/>
          </p:cNvCxnSpPr>
          <p:nvPr/>
        </p:nvCxnSpPr>
        <p:spPr bwMode="auto">
          <a:xfrm rot="5400000" flipH="1" flipV="1">
            <a:off x="6050609" y="-788714"/>
            <a:ext cx="55306" cy="8967797"/>
          </a:xfrm>
          <a:prstGeom prst="bentConnector3">
            <a:avLst>
              <a:gd name="adj1" fmla="val 513337"/>
            </a:avLst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23CB263-EC4E-4806-BC6B-699CF4BB8F03}"/>
              </a:ext>
            </a:extLst>
          </p:cNvPr>
          <p:cNvSpPr txBox="1"/>
          <p:nvPr/>
        </p:nvSpPr>
        <p:spPr bwMode="auto">
          <a:xfrm>
            <a:off x="8331957" y="4196114"/>
            <a:ext cx="11618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Training label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3A9092-2FE9-4DB6-8466-B2CD6FC300ED}"/>
              </a:ext>
            </a:extLst>
          </p:cNvPr>
          <p:cNvSpPr txBox="1"/>
          <p:nvPr/>
        </p:nvSpPr>
        <p:spPr bwMode="auto">
          <a:xfrm>
            <a:off x="9324842" y="6150114"/>
            <a:ext cx="2403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Segmentation results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DB0179-AC28-41A7-9810-D314A46E1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40" y="3746426"/>
            <a:ext cx="2403688" cy="24036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71A2C4-C11C-43A8-9CD3-63AE8630D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5739" y="3726273"/>
            <a:ext cx="2430410" cy="24238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D64E882-78ED-4C4E-BBFB-F0F256B5C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3833" y="3736350"/>
            <a:ext cx="2428318" cy="240302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FEAC884-7122-447B-9456-99ADC8400DA9}"/>
              </a:ext>
            </a:extLst>
          </p:cNvPr>
          <p:cNvSpPr txBox="1"/>
          <p:nvPr/>
        </p:nvSpPr>
        <p:spPr bwMode="auto">
          <a:xfrm>
            <a:off x="420940" y="6150114"/>
            <a:ext cx="24036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3D MRA 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26C23C-2705-4C51-9AF6-0FD8B3B9C307}"/>
              </a:ext>
            </a:extLst>
          </p:cNvPr>
          <p:cNvSpPr txBox="1"/>
          <p:nvPr/>
        </p:nvSpPr>
        <p:spPr bwMode="auto">
          <a:xfrm>
            <a:off x="2811995" y="4426701"/>
            <a:ext cx="8472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Tracing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CDB9A8-E6BC-4D16-8307-0804AD656C04}"/>
              </a:ext>
            </a:extLst>
          </p:cNvPr>
          <p:cNvSpPr txBox="1"/>
          <p:nvPr/>
        </p:nvSpPr>
        <p:spPr bwMode="auto">
          <a:xfrm>
            <a:off x="3665739" y="6133162"/>
            <a:ext cx="48464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Artery traces and 3D rendered results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5168CDBB-663E-47DA-B8E1-F82854F7B4F0}"/>
              </a:ext>
            </a:extLst>
          </p:cNvPr>
          <p:cNvSpPr/>
          <p:nvPr/>
        </p:nvSpPr>
        <p:spPr bwMode="auto">
          <a:xfrm>
            <a:off x="2932507" y="4866034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01F111D1-AFDE-41EC-92E4-4CC52412DE40}"/>
              </a:ext>
            </a:extLst>
          </p:cNvPr>
          <p:cNvSpPr/>
          <p:nvPr/>
        </p:nvSpPr>
        <p:spPr bwMode="auto">
          <a:xfrm flipH="1">
            <a:off x="8486763" y="4850528"/>
            <a:ext cx="759995" cy="31930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105C7AB-42E4-4035-8DFA-88783974F52C}"/>
              </a:ext>
            </a:extLst>
          </p:cNvPr>
          <p:cNvSpPr txBox="1"/>
          <p:nvPr/>
        </p:nvSpPr>
        <p:spPr bwMode="auto">
          <a:xfrm>
            <a:off x="8268816" y="3680919"/>
            <a:ext cx="116184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Tracing from segmentation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FDE01-1CD3-48E6-9070-71229DFF60A1}"/>
              </a:ext>
            </a:extLst>
          </p:cNvPr>
          <p:cNvSpPr txBox="1"/>
          <p:nvPr/>
        </p:nvSpPr>
        <p:spPr>
          <a:xfrm>
            <a:off x="0" y="6519446"/>
            <a:ext cx="31149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[1] L. Chen, et. al, IEEE BIBM, 2017</a:t>
            </a:r>
          </a:p>
        </p:txBody>
      </p:sp>
    </p:spTree>
    <p:extLst>
      <p:ext uri="{BB962C8B-B14F-4D97-AF65-F5344CB8AC3E}">
        <p14:creationId xmlns:p14="http://schemas.microsoft.com/office/powerpoint/2010/main" val="4164067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8" grpId="0"/>
      <p:bldP spid="8" grpId="1"/>
      <p:bldP spid="9" grpId="0"/>
      <p:bldP spid="14" grpId="0"/>
      <p:bldP spid="16" grpId="0" animBg="1"/>
      <p:bldP spid="17" grpId="0" animBg="1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946F1-634B-4381-8E17-8F249B88B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Workflow of the proposed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B92D0-8476-4748-8418-85F2902B6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Tracing from segmentation to take advantage of better artery contrasts</a:t>
            </a:r>
          </a:p>
          <a:p>
            <a:r>
              <a:rPr lang="en-US" dirty="0"/>
              <a:t>Refinement during tracing to allow robust centerline generation</a:t>
            </a:r>
          </a:p>
          <a:p>
            <a:r>
              <a:rPr lang="en-US" dirty="0"/>
              <a:t>Segmentation from tracing to refine segmentation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0A694F-4C65-4D94-8184-DE571EA480F1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47"/>
          <a:stretch/>
        </p:blipFill>
        <p:spPr bwMode="auto">
          <a:xfrm>
            <a:off x="702734" y="3429000"/>
            <a:ext cx="11162824" cy="29350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97997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BAE2E-A6E5-43B8-A29F-20777EC3E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Rudimentary segmentation by neural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FDD64-8027-4BB2-9B89-FCC74CBB1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2782418"/>
          </a:xfrm>
        </p:spPr>
        <p:txBody>
          <a:bodyPr/>
          <a:lstStyle/>
          <a:p>
            <a:r>
              <a:rPr lang="en-US" dirty="0"/>
              <a:t>3D TOF MRA resliced in isotropic resolution</a:t>
            </a:r>
          </a:p>
          <a:p>
            <a:r>
              <a:rPr lang="en-US" dirty="0" err="1"/>
              <a:t>Nyul</a:t>
            </a:r>
            <a:r>
              <a:rPr lang="en-US" dirty="0"/>
              <a:t> [1] intensity normalization for comparable intensity among subjects</a:t>
            </a:r>
          </a:p>
          <a:p>
            <a:r>
              <a:rPr lang="en-US" dirty="0"/>
              <a:t>Segmentation model trained from manually corrected iCafe traces of 163 subjects [2]</a:t>
            </a:r>
          </a:p>
          <a:p>
            <a:pPr lvl="1"/>
            <a:r>
              <a:rPr lang="en-US" dirty="0"/>
              <a:t>Y-net [3]: 3D U net model with location as an additional input</a:t>
            </a:r>
          </a:p>
          <a:p>
            <a:r>
              <a:rPr lang="en-US" dirty="0"/>
              <a:t>Centers of each 3D connected region in the segmentation image are considered as seed points to initiate tracing one at a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E070DC-2498-4736-A334-0BF460C8E186}"/>
              </a:ext>
            </a:extLst>
          </p:cNvPr>
          <p:cNvSpPr txBox="1"/>
          <p:nvPr/>
        </p:nvSpPr>
        <p:spPr>
          <a:xfrm>
            <a:off x="-33042" y="5532757"/>
            <a:ext cx="30361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[1] L. G. </a:t>
            </a:r>
            <a:r>
              <a:rPr lang="en-US" sz="1600" dirty="0" err="1"/>
              <a:t>Nyul</a:t>
            </a:r>
            <a:r>
              <a:rPr lang="en-US" sz="1600" dirty="0"/>
              <a:t>, IEEE Trans. Med. Imaging, 2000</a:t>
            </a:r>
          </a:p>
          <a:p>
            <a:r>
              <a:rPr lang="en-US" sz="1600" dirty="0"/>
              <a:t>[2] L. Chen, et. al, </a:t>
            </a:r>
            <a:r>
              <a:rPr lang="en-US" sz="1600" dirty="0" err="1"/>
              <a:t>Neurobiol</a:t>
            </a:r>
            <a:r>
              <a:rPr lang="en-US" sz="1600" dirty="0"/>
              <a:t>. Aging, 2019</a:t>
            </a:r>
          </a:p>
          <a:p>
            <a:r>
              <a:rPr lang="en-US" sz="1600" dirty="0"/>
              <a:t>[3] L. Chen, et. al, IEEE BIBM, 2017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EBC091-6164-476A-9423-484D23B12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626" y="4461831"/>
            <a:ext cx="2024195" cy="20353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153809-576B-4B8B-9AD4-3082B2D215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0559" y="4503482"/>
            <a:ext cx="2031048" cy="2035379"/>
          </a:xfrm>
          <a:prstGeom prst="rect">
            <a:avLst/>
          </a:prstGeom>
        </p:spPr>
      </p:pic>
      <p:sp>
        <p:nvSpPr>
          <p:cNvPr id="9" name="Arrow: Right 8">
            <a:extLst>
              <a:ext uri="{FF2B5EF4-FFF2-40B4-BE49-F238E27FC236}">
                <a16:creationId xmlns:a16="http://schemas.microsoft.com/office/drawing/2014/main" id="{7CC6DAE0-F879-476D-9F34-C0AAFE2582EB}"/>
              </a:ext>
            </a:extLst>
          </p:cNvPr>
          <p:cNvSpPr/>
          <p:nvPr/>
        </p:nvSpPr>
        <p:spPr bwMode="auto">
          <a:xfrm>
            <a:off x="7203055" y="5711818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9C6C00-3496-471B-BC36-8E46E63A9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2011" y="4774186"/>
            <a:ext cx="2738357" cy="1410669"/>
          </a:xfrm>
          <a:prstGeom prst="rect">
            <a:avLst/>
          </a:prstGeom>
        </p:spPr>
      </p:pic>
      <p:sp>
        <p:nvSpPr>
          <p:cNvPr id="11" name="Arrow: Right 10">
            <a:extLst>
              <a:ext uri="{FF2B5EF4-FFF2-40B4-BE49-F238E27FC236}">
                <a16:creationId xmlns:a16="http://schemas.microsoft.com/office/drawing/2014/main" id="{E0089D80-EBD2-46F7-990C-135051234316}"/>
              </a:ext>
            </a:extLst>
          </p:cNvPr>
          <p:cNvSpPr/>
          <p:nvPr/>
        </p:nvSpPr>
        <p:spPr bwMode="auto">
          <a:xfrm>
            <a:off x="5330512" y="5375856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9FCFB89D-89BF-412F-8794-1F99057F8636}"/>
              </a:ext>
            </a:extLst>
          </p:cNvPr>
          <p:cNvSpPr/>
          <p:nvPr/>
        </p:nvSpPr>
        <p:spPr bwMode="auto">
          <a:xfrm>
            <a:off x="8710368" y="5421733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19827E-5F83-4BFC-9607-0F807849554B}"/>
              </a:ext>
            </a:extLst>
          </p:cNvPr>
          <p:cNvSpPr txBox="1"/>
          <p:nvPr/>
        </p:nvSpPr>
        <p:spPr bwMode="auto">
          <a:xfrm>
            <a:off x="3220773" y="6463568"/>
            <a:ext cx="20310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Original 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647E55-278D-47DE-A044-8000C0ACC82B}"/>
              </a:ext>
            </a:extLst>
          </p:cNvPr>
          <p:cNvSpPr txBox="1"/>
          <p:nvPr/>
        </p:nvSpPr>
        <p:spPr bwMode="auto">
          <a:xfrm>
            <a:off x="9467927" y="6488668"/>
            <a:ext cx="20310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Segmentation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FA9C54B-17F9-45BC-A2A2-FF9EFA421390}"/>
              </a:ext>
            </a:extLst>
          </p:cNvPr>
          <p:cNvSpPr txBox="1"/>
          <p:nvPr/>
        </p:nvSpPr>
        <p:spPr bwMode="auto">
          <a:xfrm>
            <a:off x="6306982" y="6463568"/>
            <a:ext cx="20310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Y-net</a:t>
            </a:r>
          </a:p>
        </p:txBody>
      </p:sp>
    </p:spTree>
    <p:extLst>
      <p:ext uri="{BB962C8B-B14F-4D97-AF65-F5344CB8AC3E}">
        <p14:creationId xmlns:p14="http://schemas.microsoft.com/office/powerpoint/2010/main" val="3228324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868A3-3174-4B7F-91AC-3162657FE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Artery tracing from segmentation - Matching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93165-B212-49CF-BCD3-0D8845168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491449"/>
            <a:ext cx="8530920" cy="5130415"/>
          </a:xfrm>
        </p:spPr>
        <p:txBody>
          <a:bodyPr/>
          <a:lstStyle/>
          <a:p>
            <a:r>
              <a:rPr lang="en-US" dirty="0"/>
              <a:t>Iteratively tracing by finding the best matching cross-sectional planes</a:t>
            </a:r>
          </a:p>
          <a:p>
            <a:pPr lvl="1"/>
            <a:r>
              <a:rPr lang="en-US" dirty="0"/>
              <a:t>Search in the half sphere towards the stretching direction, 30 degrees increments</a:t>
            </a:r>
          </a:p>
          <a:p>
            <a:pPr lvl="1"/>
            <a:r>
              <a:rPr lang="en-US" dirty="0"/>
              <a:t>Choose the direction with maximum score calculated by three metrics</a:t>
            </a:r>
          </a:p>
          <a:p>
            <a:r>
              <a:rPr lang="en-US" dirty="0"/>
              <a:t>Score calculated from three metrics</a:t>
            </a:r>
          </a:p>
          <a:p>
            <a:pPr lvl="1"/>
            <a:r>
              <a:rPr lang="en-US" dirty="0"/>
              <a:t>Circular similarity (CS): the Dice similarity coefficient (DSC) of the segmented region in cross-sectional plane with a perfect circle with the same area</a:t>
            </a:r>
          </a:p>
          <a:p>
            <a:pPr lvl="1"/>
            <a:r>
              <a:rPr lang="en-US" dirty="0"/>
              <a:t>Neighboring similarity (NS): DSC of segmented region in neighboring planes</a:t>
            </a:r>
          </a:p>
          <a:p>
            <a:pPr lvl="1"/>
            <a:r>
              <a:rPr lang="en-US" dirty="0"/>
              <a:t>Signal change rate (SCR): the relative signal difference in the center pixels of the original image</a:t>
            </a:r>
          </a:p>
          <a:p>
            <a:pPr lvl="1"/>
            <a:r>
              <a:rPr lang="en-US" dirty="0"/>
              <a:t>Total score is 0.8 CS + 0.2 NS – SCR</a:t>
            </a:r>
          </a:p>
          <a:p>
            <a:pPr lvl="1"/>
            <a:r>
              <a:rPr lang="en-US" dirty="0"/>
              <a:t>Match the plane if total score over a threshold</a:t>
            </a:r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80ED0140-517F-4AE2-AAE6-8F17238155C1}"/>
              </a:ext>
            </a:extLst>
          </p:cNvPr>
          <p:cNvSpPr/>
          <p:nvPr/>
        </p:nvSpPr>
        <p:spPr>
          <a:xfrm>
            <a:off x="9566590" y="4367258"/>
            <a:ext cx="1729195" cy="1607610"/>
          </a:xfrm>
          <a:prstGeom prst="flowChartConnec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00220255-8E90-43BF-A18A-894EEA009769}"/>
              </a:ext>
            </a:extLst>
          </p:cNvPr>
          <p:cNvSpPr/>
          <p:nvPr/>
        </p:nvSpPr>
        <p:spPr>
          <a:xfrm>
            <a:off x="9564975" y="4752303"/>
            <a:ext cx="1729195" cy="803805"/>
          </a:xfrm>
          <a:prstGeom prst="flowChartConnector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87AA66-8D1A-48E9-9DF0-DEE0DF8FD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43" b="90000" l="2048" r="98635">
                        <a14:foregroundMark x1="2389" y1="40714" x2="11945" y2="37857"/>
                        <a14:foregroundMark x1="89420" y1="30000" x2="98976" y2="33571"/>
                        <a14:foregroundMark x1="5802" y1="26429" x2="59727" y2="3571"/>
                        <a14:foregroundMark x1="59727" y1="3571" x2="88055" y2="15714"/>
                        <a14:foregroundMark x1="88055" y1="15714" x2="93515" y2="21429"/>
                        <a14:foregroundMark x1="86689" y1="21429" x2="61433" y2="1429"/>
                        <a14:foregroundMark x1="61433" y1="1429" x2="16724" y2="2143"/>
                        <a14:foregroundMark x1="16724" y1="2143" x2="53584" y2="2143"/>
                        <a14:foregroundMark x1="53584" y1="2143" x2="17065" y2="8571"/>
                        <a14:foregroundMark x1="17065" y1="8571" x2="29010" y2="9286"/>
                        <a14:foregroundMark x1="4778" y1="41429" x2="11604" y2="378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90560" y="4726895"/>
            <a:ext cx="1878023" cy="897348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1FF6AA-F5B5-4598-89E6-AEAA3B287940}"/>
              </a:ext>
            </a:extLst>
          </p:cNvPr>
          <p:cNvCxnSpPr>
            <a:cxnSpLocks/>
          </p:cNvCxnSpPr>
          <p:nvPr/>
        </p:nvCxnSpPr>
        <p:spPr>
          <a:xfrm flipV="1">
            <a:off x="10429571" y="4515536"/>
            <a:ext cx="385133" cy="63867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EE07476-62AD-4E79-8915-B612DC06B617}"/>
              </a:ext>
            </a:extLst>
          </p:cNvPr>
          <p:cNvCxnSpPr>
            <a:cxnSpLocks/>
            <a:endCxn id="5" idx="0"/>
          </p:cNvCxnSpPr>
          <p:nvPr/>
        </p:nvCxnSpPr>
        <p:spPr>
          <a:xfrm flipV="1">
            <a:off x="10429571" y="4367258"/>
            <a:ext cx="1617" cy="77063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86C8C-3508-43F1-9E45-8292B5833DF0}"/>
              </a:ext>
            </a:extLst>
          </p:cNvPr>
          <p:cNvCxnSpPr>
            <a:cxnSpLocks/>
            <a:endCxn id="7" idx="3"/>
          </p:cNvCxnSpPr>
          <p:nvPr/>
        </p:nvCxnSpPr>
        <p:spPr>
          <a:xfrm flipV="1">
            <a:off x="9583937" y="5175569"/>
            <a:ext cx="1784646" cy="8653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93296D0-F475-4D1F-9FF1-8D3B57360897}"/>
              </a:ext>
            </a:extLst>
          </p:cNvPr>
          <p:cNvSpPr txBox="1"/>
          <p:nvPr/>
        </p:nvSpPr>
        <p:spPr bwMode="auto">
          <a:xfrm>
            <a:off x="10494696" y="4072065"/>
            <a:ext cx="128707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sz="1800" dirty="0"/>
              <a:t>30 degrees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892777-B6C8-4CA8-8AEA-42261220E1B4}"/>
              </a:ext>
            </a:extLst>
          </p:cNvPr>
          <p:cNvSpPr/>
          <p:nvPr/>
        </p:nvSpPr>
        <p:spPr>
          <a:xfrm>
            <a:off x="8830960" y="5946632"/>
            <a:ext cx="32133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37 possible directions for stretching (30 degrees apart in each axis)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B14C678-948B-4F4D-84E1-AB452BAC5EDF}"/>
              </a:ext>
            </a:extLst>
          </p:cNvPr>
          <p:cNvGrpSpPr/>
          <p:nvPr/>
        </p:nvGrpSpPr>
        <p:grpSpPr>
          <a:xfrm>
            <a:off x="9776524" y="1301669"/>
            <a:ext cx="1773576" cy="2266929"/>
            <a:chOff x="1141339" y="3128642"/>
            <a:chExt cx="2705100" cy="345757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27B4A43-D507-40F6-AD24-5C7ABA9B94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1339" y="3128642"/>
              <a:ext cx="2705100" cy="3457575"/>
            </a:xfrm>
            <a:prstGeom prst="rect">
              <a:avLst/>
            </a:prstGeom>
          </p:spPr>
        </p:pic>
        <p:sp>
          <p:nvSpPr>
            <p:cNvPr id="15" name="Flowchart: Connector 14">
              <a:extLst>
                <a:ext uri="{FF2B5EF4-FFF2-40B4-BE49-F238E27FC236}">
                  <a16:creationId xmlns:a16="http://schemas.microsoft.com/office/drawing/2014/main" id="{8E685B37-B958-4E51-B50A-B69FF17A9267}"/>
                </a:ext>
              </a:extLst>
            </p:cNvPr>
            <p:cNvSpPr/>
            <p:nvPr/>
          </p:nvSpPr>
          <p:spPr>
            <a:xfrm>
              <a:off x="2050331" y="4267516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584F273B-B6D3-49DA-B5CA-603711431F47}"/>
                </a:ext>
              </a:extLst>
            </p:cNvPr>
            <p:cNvSpPr/>
            <p:nvPr/>
          </p:nvSpPr>
          <p:spPr>
            <a:xfrm>
              <a:off x="2038054" y="4689060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9160CDC8-C4FE-42D7-9FAA-0C9150206248}"/>
                </a:ext>
              </a:extLst>
            </p:cNvPr>
            <p:cNvSpPr/>
            <p:nvPr/>
          </p:nvSpPr>
          <p:spPr>
            <a:xfrm>
              <a:off x="2214659" y="5046725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lowchart: Connector 17">
              <a:extLst>
                <a:ext uri="{FF2B5EF4-FFF2-40B4-BE49-F238E27FC236}">
                  <a16:creationId xmlns:a16="http://schemas.microsoft.com/office/drawing/2014/main" id="{D2199724-0305-4746-98C8-6426AB1D9836}"/>
                </a:ext>
              </a:extLst>
            </p:cNvPr>
            <p:cNvSpPr/>
            <p:nvPr/>
          </p:nvSpPr>
          <p:spPr>
            <a:xfrm>
              <a:off x="2295231" y="5497995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lowchart: Connector 18">
              <a:extLst>
                <a:ext uri="{FF2B5EF4-FFF2-40B4-BE49-F238E27FC236}">
                  <a16:creationId xmlns:a16="http://schemas.microsoft.com/office/drawing/2014/main" id="{1A8FBEA4-CD5B-4E93-945B-D1708975FCAC}"/>
                </a:ext>
              </a:extLst>
            </p:cNvPr>
            <p:cNvSpPr/>
            <p:nvPr/>
          </p:nvSpPr>
          <p:spPr>
            <a:xfrm>
              <a:off x="2096573" y="6148149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lowchart: Connector 19">
              <a:extLst>
                <a:ext uri="{FF2B5EF4-FFF2-40B4-BE49-F238E27FC236}">
                  <a16:creationId xmlns:a16="http://schemas.microsoft.com/office/drawing/2014/main" id="{88A9101E-4BE5-46D1-AF14-5F31217833D6}"/>
                </a:ext>
              </a:extLst>
            </p:cNvPr>
            <p:cNvSpPr/>
            <p:nvPr/>
          </p:nvSpPr>
          <p:spPr>
            <a:xfrm>
              <a:off x="2214659" y="5843448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67BA62F0-9312-4D96-A39F-932DE9DD9E35}"/>
              </a:ext>
            </a:extLst>
          </p:cNvPr>
          <p:cNvSpPr/>
          <p:nvPr/>
        </p:nvSpPr>
        <p:spPr>
          <a:xfrm>
            <a:off x="9407657" y="1917640"/>
            <a:ext cx="1998210" cy="934245"/>
          </a:xfrm>
          <a:prstGeom prst="parallelogram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0CEA98-1E8C-4F08-AC0B-D3A56161F28C}"/>
              </a:ext>
            </a:extLst>
          </p:cNvPr>
          <p:cNvSpPr/>
          <p:nvPr/>
        </p:nvSpPr>
        <p:spPr>
          <a:xfrm>
            <a:off x="9369220" y="3412592"/>
            <a:ext cx="2308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Cross-sectional plane of a certain point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1145268-880F-4969-B9C3-4B6030014E8B}"/>
              </a:ext>
            </a:extLst>
          </p:cNvPr>
          <p:cNvCxnSpPr>
            <a:cxnSpLocks/>
            <a:stCxn id="22" idx="5"/>
            <a:endCxn id="22" idx="2"/>
          </p:cNvCxnSpPr>
          <p:nvPr/>
        </p:nvCxnSpPr>
        <p:spPr bwMode="auto">
          <a:xfrm>
            <a:off x="9524438" y="2384763"/>
            <a:ext cx="1764648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11072D1-11A8-40C0-A45F-C53946B6E10E}"/>
              </a:ext>
            </a:extLst>
          </p:cNvPr>
          <p:cNvCxnSpPr>
            <a:cxnSpLocks/>
            <a:stCxn id="22" idx="3"/>
            <a:endCxn id="22" idx="1"/>
          </p:cNvCxnSpPr>
          <p:nvPr/>
        </p:nvCxnSpPr>
        <p:spPr bwMode="auto">
          <a:xfrm flipV="1">
            <a:off x="10289981" y="1917640"/>
            <a:ext cx="233562" cy="934245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144A00C-2404-4C98-92EA-516CF68B53C2}"/>
              </a:ext>
            </a:extLst>
          </p:cNvPr>
          <p:cNvCxnSpPr>
            <a:cxnSpLocks/>
          </p:cNvCxnSpPr>
          <p:nvPr/>
        </p:nvCxnSpPr>
        <p:spPr>
          <a:xfrm flipV="1">
            <a:off x="10437621" y="4773028"/>
            <a:ext cx="677273" cy="364866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5697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C058F-7BAE-4C69-99D9-CFBC946E7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Artery tracing from segmentation - Matching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C3BDC-C7DF-4448-B6D2-1DB4CAF71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780249"/>
          </a:xfrm>
        </p:spPr>
        <p:txBody>
          <a:bodyPr/>
          <a:lstStyle/>
          <a:p>
            <a:r>
              <a:rPr lang="en-US" dirty="0"/>
              <a:t>The yellow plane has higher score, choose that direction as the stretching direction in this iteration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4FEDA6-3E92-4A21-8556-365A33E68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970" y="2498076"/>
            <a:ext cx="10448305" cy="4359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10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79CC1-496D-490D-B550-673EDB364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Artery tracing from segmentation - Trace refinement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7316B-6F67-486A-A480-FB0AC3200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600283"/>
            <a:ext cx="10985500" cy="2541116"/>
          </a:xfrm>
        </p:spPr>
        <p:txBody>
          <a:bodyPr/>
          <a:lstStyle/>
          <a:p>
            <a:r>
              <a:rPr lang="en-US" dirty="0"/>
              <a:t>Near neighboring matching does not incorporate global information</a:t>
            </a:r>
          </a:p>
          <a:p>
            <a:pPr lvl="1"/>
            <a:r>
              <a:rPr lang="en-US" dirty="0"/>
              <a:t>Might have centerline deviation </a:t>
            </a:r>
          </a:p>
          <a:p>
            <a:pPr lvl="1"/>
            <a:r>
              <a:rPr lang="en-US" dirty="0"/>
              <a:t>Might have abrupt radius change along the centerline</a:t>
            </a:r>
          </a:p>
          <a:p>
            <a:r>
              <a:rPr lang="en-US" dirty="0"/>
              <a:t>Refinements in Multi-Planar Reformation (MPR) view will be helpful</a:t>
            </a:r>
          </a:p>
          <a:p>
            <a:pPr lvl="1"/>
            <a:r>
              <a:rPr lang="en-US" dirty="0"/>
              <a:t>Horizontal: profile along a selected angle, vertical: along artery centerline</a:t>
            </a:r>
          </a:p>
          <a:p>
            <a:pPr lvl="1"/>
            <a:r>
              <a:rPr lang="en-US" dirty="0"/>
              <a:t>MPR can be generated at multiple angles using profiles of different degrees</a:t>
            </a:r>
          </a:p>
          <a:p>
            <a:pPr lvl="1"/>
            <a:r>
              <a:rPr lang="en-US" dirty="0"/>
              <a:t>Ideally artery should be straightened in the center of MPR in all angles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752DAF-DA15-4EDE-9C4E-D4EE2FF04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1605" y="4401992"/>
            <a:ext cx="1325972" cy="18142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884419-C9AC-42F6-B809-3E7243E4F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1292" y="4400529"/>
            <a:ext cx="1376330" cy="1814253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E2846F10-C2FF-49A8-816F-7227A3282626}"/>
              </a:ext>
            </a:extLst>
          </p:cNvPr>
          <p:cNvSpPr/>
          <p:nvPr/>
        </p:nvSpPr>
        <p:spPr bwMode="auto">
          <a:xfrm>
            <a:off x="7510058" y="5081231"/>
            <a:ext cx="682823" cy="290085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Gill Sans MT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CFCDD11-2E92-4028-B640-8C44D90B07C2}"/>
              </a:ext>
            </a:extLst>
          </p:cNvPr>
          <p:cNvSpPr/>
          <p:nvPr/>
        </p:nvSpPr>
        <p:spPr>
          <a:xfrm>
            <a:off x="5745318" y="6327375"/>
            <a:ext cx="16102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Original trace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6A1D10-8B91-44FC-B074-D8AD175273F9}"/>
              </a:ext>
            </a:extLst>
          </p:cNvPr>
          <p:cNvSpPr/>
          <p:nvPr/>
        </p:nvSpPr>
        <p:spPr>
          <a:xfrm>
            <a:off x="7560731" y="6188875"/>
            <a:ext cx="31835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MPR with profiles of 0 degree with radius boundaries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7EF7154-5FAC-4E8A-AC15-8E6B552179E4}"/>
              </a:ext>
            </a:extLst>
          </p:cNvPr>
          <p:cNvSpPr/>
          <p:nvPr/>
        </p:nvSpPr>
        <p:spPr>
          <a:xfrm>
            <a:off x="7397393" y="4711899"/>
            <a:ext cx="908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MPR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2D2EC-4964-4461-94EF-BB999EC1ED57}"/>
              </a:ext>
            </a:extLst>
          </p:cNvPr>
          <p:cNvGrpSpPr/>
          <p:nvPr/>
        </p:nvGrpSpPr>
        <p:grpSpPr>
          <a:xfrm>
            <a:off x="2573469" y="4331243"/>
            <a:ext cx="1586550" cy="2027878"/>
            <a:chOff x="1141339" y="3128642"/>
            <a:chExt cx="2705100" cy="345757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8829288-34BA-4E14-A236-88BA60A81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1339" y="3128642"/>
              <a:ext cx="2705100" cy="3457575"/>
            </a:xfrm>
            <a:prstGeom prst="rect">
              <a:avLst/>
            </a:prstGeom>
          </p:spPr>
        </p:pic>
        <p:sp>
          <p:nvSpPr>
            <p:cNvPr id="13" name="Flowchart: Connector 12">
              <a:extLst>
                <a:ext uri="{FF2B5EF4-FFF2-40B4-BE49-F238E27FC236}">
                  <a16:creationId xmlns:a16="http://schemas.microsoft.com/office/drawing/2014/main" id="{D79A957C-F37E-4130-86F2-6C6294BDA207}"/>
                </a:ext>
              </a:extLst>
            </p:cNvPr>
            <p:cNvSpPr/>
            <p:nvPr/>
          </p:nvSpPr>
          <p:spPr>
            <a:xfrm>
              <a:off x="2050331" y="4267516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Connector 13">
              <a:extLst>
                <a:ext uri="{FF2B5EF4-FFF2-40B4-BE49-F238E27FC236}">
                  <a16:creationId xmlns:a16="http://schemas.microsoft.com/office/drawing/2014/main" id="{2B0DD1F1-3167-4156-89D5-7DE859523788}"/>
                </a:ext>
              </a:extLst>
            </p:cNvPr>
            <p:cNvSpPr/>
            <p:nvPr/>
          </p:nvSpPr>
          <p:spPr>
            <a:xfrm>
              <a:off x="2038054" y="4689060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lowchart: Connector 14">
              <a:extLst>
                <a:ext uri="{FF2B5EF4-FFF2-40B4-BE49-F238E27FC236}">
                  <a16:creationId xmlns:a16="http://schemas.microsoft.com/office/drawing/2014/main" id="{5DA4EADF-AE61-497C-AE11-0DC53AF67DD9}"/>
                </a:ext>
              </a:extLst>
            </p:cNvPr>
            <p:cNvSpPr/>
            <p:nvPr/>
          </p:nvSpPr>
          <p:spPr>
            <a:xfrm>
              <a:off x="2214659" y="5046725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lowchart: Connector 15">
              <a:extLst>
                <a:ext uri="{FF2B5EF4-FFF2-40B4-BE49-F238E27FC236}">
                  <a16:creationId xmlns:a16="http://schemas.microsoft.com/office/drawing/2014/main" id="{B47CE8D1-A40F-4F41-9977-982F1EE609F1}"/>
                </a:ext>
              </a:extLst>
            </p:cNvPr>
            <p:cNvSpPr/>
            <p:nvPr/>
          </p:nvSpPr>
          <p:spPr>
            <a:xfrm>
              <a:off x="2295231" y="5497995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Connector 16">
              <a:extLst>
                <a:ext uri="{FF2B5EF4-FFF2-40B4-BE49-F238E27FC236}">
                  <a16:creationId xmlns:a16="http://schemas.microsoft.com/office/drawing/2014/main" id="{16B508AC-5D65-4BAE-8BF6-94224E3011FC}"/>
                </a:ext>
              </a:extLst>
            </p:cNvPr>
            <p:cNvSpPr/>
            <p:nvPr/>
          </p:nvSpPr>
          <p:spPr>
            <a:xfrm>
              <a:off x="2096573" y="6148149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lowchart: Connector 17">
              <a:extLst>
                <a:ext uri="{FF2B5EF4-FFF2-40B4-BE49-F238E27FC236}">
                  <a16:creationId xmlns:a16="http://schemas.microsoft.com/office/drawing/2014/main" id="{FF1989F3-ACF2-423C-96B4-8F02EA186D84}"/>
                </a:ext>
              </a:extLst>
            </p:cNvPr>
            <p:cNvSpPr/>
            <p:nvPr/>
          </p:nvSpPr>
          <p:spPr>
            <a:xfrm>
              <a:off x="2214659" y="5843448"/>
              <a:ext cx="198658" cy="198658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0F0DD3D1-34AE-445A-8E07-C396C034895A}"/>
              </a:ext>
            </a:extLst>
          </p:cNvPr>
          <p:cNvSpPr/>
          <p:nvPr/>
        </p:nvSpPr>
        <p:spPr>
          <a:xfrm>
            <a:off x="2204602" y="4806680"/>
            <a:ext cx="1787496" cy="835728"/>
          </a:xfrm>
          <a:prstGeom prst="parallelogram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040EF-03C5-49E6-A6D5-A593611F4754}"/>
              </a:ext>
            </a:extLst>
          </p:cNvPr>
          <p:cNvSpPr/>
          <p:nvPr/>
        </p:nvSpPr>
        <p:spPr>
          <a:xfrm>
            <a:off x="2166164" y="6203115"/>
            <a:ext cx="2308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Cross-sectional plane of a certain point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3A3826F-5C30-4DCD-8FF6-C34DB3E81855}"/>
              </a:ext>
            </a:extLst>
          </p:cNvPr>
          <p:cNvCxnSpPr>
            <a:cxnSpLocks/>
            <a:stCxn id="19" idx="5"/>
            <a:endCxn id="19" idx="2"/>
          </p:cNvCxnSpPr>
          <p:nvPr/>
        </p:nvCxnSpPr>
        <p:spPr bwMode="auto">
          <a:xfrm>
            <a:off x="2309068" y="5224544"/>
            <a:ext cx="1578564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0BABCF-19DC-4C63-BC45-3CF46F63168E}"/>
              </a:ext>
            </a:extLst>
          </p:cNvPr>
          <p:cNvCxnSpPr>
            <a:cxnSpLocks/>
            <a:stCxn id="19" idx="3"/>
            <a:endCxn id="19" idx="1"/>
          </p:cNvCxnSpPr>
          <p:nvPr/>
        </p:nvCxnSpPr>
        <p:spPr bwMode="auto">
          <a:xfrm flipV="1">
            <a:off x="2993884" y="4806680"/>
            <a:ext cx="208932" cy="835728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E6524B-2310-4C49-9428-2D9087736706}"/>
              </a:ext>
            </a:extLst>
          </p:cNvPr>
          <p:cNvSpPr txBox="1"/>
          <p:nvPr/>
        </p:nvSpPr>
        <p:spPr bwMode="auto">
          <a:xfrm>
            <a:off x="4047651" y="4930923"/>
            <a:ext cx="1065566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Profile of 0 degree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8704BF-6E7D-44CA-A1EB-D0DAB6DEB62B}"/>
              </a:ext>
            </a:extLst>
          </p:cNvPr>
          <p:cNvSpPr txBox="1"/>
          <p:nvPr/>
        </p:nvSpPr>
        <p:spPr bwMode="auto">
          <a:xfrm>
            <a:off x="2743227" y="4270111"/>
            <a:ext cx="1130520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Profile of 90 degree</a:t>
            </a:r>
          </a:p>
        </p:txBody>
      </p:sp>
    </p:spTree>
    <p:extLst>
      <p:ext uri="{BB962C8B-B14F-4D97-AF65-F5344CB8AC3E}">
        <p14:creationId xmlns:p14="http://schemas.microsoft.com/office/powerpoint/2010/main" val="2745835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57746-2D90-4607-A332-FF177C0AA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Artery tracing from segmentation - Trace refinement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4E752-8E70-43FF-8345-57D28F176B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 components for refinements</a:t>
            </a:r>
          </a:p>
          <a:p>
            <a:pPr lvl="1"/>
            <a:r>
              <a:rPr lang="en-US" dirty="0"/>
              <a:t>Trace position refinement: optimization algorithm minimizing the loss for trace smoothness and image intensity</a:t>
            </a:r>
          </a:p>
          <a:p>
            <a:pPr lvl="1"/>
            <a:r>
              <a:rPr lang="en-US" dirty="0"/>
              <a:t>Trace radius refinement: optimization algorithm minimizing the loss for radius boundary location smoothness and gradient of intensity at the boundary</a:t>
            </a:r>
          </a:p>
          <a:p>
            <a:pPr lvl="1"/>
            <a:r>
              <a:rPr lang="en-US" dirty="0"/>
              <a:t>Trace deviation correction: dragging back the points leading to deviated boundary in MPR</a:t>
            </a:r>
          </a:p>
          <a:p>
            <a:r>
              <a:rPr lang="en-US" dirty="0"/>
              <a:t>Procedure of refinement</a:t>
            </a:r>
          </a:p>
          <a:p>
            <a:pPr lvl="1"/>
            <a:r>
              <a:rPr lang="en-US" dirty="0"/>
              <a:t>Cross-sectional plane matching for 25 iterations </a:t>
            </a:r>
          </a:p>
          <a:p>
            <a:pPr lvl="1"/>
            <a:r>
              <a:rPr lang="en-US" dirty="0"/>
              <a:t>Refinement in each of the 0,90,45,135 degree angles </a:t>
            </a:r>
          </a:p>
          <a:p>
            <a:pPr lvl="1"/>
            <a:r>
              <a:rPr lang="en-US" dirty="0"/>
              <a:t>Repeat refinements for 3 times</a:t>
            </a:r>
          </a:p>
          <a:p>
            <a:pPr lvl="1"/>
            <a:r>
              <a:rPr lang="en-US" dirty="0"/>
              <a:t>Continue matching until end of tracing</a:t>
            </a:r>
          </a:p>
        </p:txBody>
      </p:sp>
    </p:spTree>
    <p:extLst>
      <p:ext uri="{BB962C8B-B14F-4D97-AF65-F5344CB8AC3E}">
        <p14:creationId xmlns:p14="http://schemas.microsoft.com/office/powerpoint/2010/main" val="2482900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E3831-78F7-4247-81AE-218D02F94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Segmentation from tracing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634A67-F0EE-414D-BF8B-79A1EFC26F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1551153"/>
          </a:xfrm>
        </p:spPr>
        <p:txBody>
          <a:bodyPr/>
          <a:lstStyle/>
          <a:p>
            <a:r>
              <a:rPr lang="en-US" dirty="0"/>
              <a:t>Fill the regions inside the traced tubes (centerline with radius) to be the refined segmentation results</a:t>
            </a:r>
          </a:p>
          <a:p>
            <a:r>
              <a:rPr lang="en-US" dirty="0"/>
              <a:t>Segmentation in cross-sectional planes are circles, more editing if detailed analysis is needed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4CA652-0C04-4491-871E-49D9128C57D7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920"/>
          <a:stretch/>
        </p:blipFill>
        <p:spPr bwMode="auto">
          <a:xfrm>
            <a:off x="3081114" y="3349373"/>
            <a:ext cx="6447898" cy="24083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A677E7-E3E9-476F-825E-B23F1EF80815}"/>
              </a:ext>
            </a:extLst>
          </p:cNvPr>
          <p:cNvSpPr/>
          <p:nvPr/>
        </p:nvSpPr>
        <p:spPr>
          <a:xfrm>
            <a:off x="3372518" y="5685135"/>
            <a:ext cx="64478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Improved segmentation from tracing when two arteries are close. Cross-sectional slice for normalized image (a), rudimentary segmentation (b) and improved segmentation (c)</a:t>
            </a:r>
          </a:p>
        </p:txBody>
      </p:sp>
    </p:spTree>
    <p:extLst>
      <p:ext uri="{BB962C8B-B14F-4D97-AF65-F5344CB8AC3E}">
        <p14:creationId xmlns:p14="http://schemas.microsoft.com/office/powerpoint/2010/main" val="2937957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7A1D-1C9E-4C08-9C43-BAF9F7693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 for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A09AE-5874-45C8-B139-90EA3EADD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4558514"/>
          </a:xfrm>
        </p:spPr>
        <p:txBody>
          <a:bodyPr/>
          <a:lstStyle/>
          <a:p>
            <a:r>
              <a:rPr lang="en-US" dirty="0"/>
              <a:t>Four subjects from a healthy community study [1] and four subjects from a group of patients with intracranial atherosclerosis [2]</a:t>
            </a:r>
          </a:p>
          <a:p>
            <a:r>
              <a:rPr lang="en-US" dirty="0"/>
              <a:t>The data collections followed local institutional review board guidelines. </a:t>
            </a:r>
          </a:p>
          <a:p>
            <a:r>
              <a:rPr lang="en-US" dirty="0"/>
              <a:t>3D TOF imaging parameters</a:t>
            </a:r>
          </a:p>
          <a:p>
            <a:pPr lvl="1"/>
            <a:r>
              <a:rPr lang="en-US" dirty="0"/>
              <a:t>Scanned on 3.0T MR scanners </a:t>
            </a:r>
          </a:p>
          <a:p>
            <a:pPr lvl="1"/>
            <a:r>
              <a:rPr lang="en-US" dirty="0"/>
              <a:t>Repetition time/echo time = 25/3.5 ms</a:t>
            </a:r>
          </a:p>
          <a:p>
            <a:pPr lvl="1"/>
            <a:r>
              <a:rPr lang="en-US" dirty="0"/>
              <a:t>Flip angle = 20°</a:t>
            </a:r>
          </a:p>
          <a:p>
            <a:pPr lvl="1"/>
            <a:r>
              <a:rPr lang="en-US" dirty="0"/>
              <a:t>In-plane resolution = 0.35 mm×0.35 mm</a:t>
            </a:r>
          </a:p>
          <a:p>
            <a:pPr lvl="1"/>
            <a:r>
              <a:rPr lang="en-US" dirty="0"/>
              <a:t>Slice thickness = 1.4 mm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CBCE1D-B5F9-4116-96AE-2035D330D294}"/>
              </a:ext>
            </a:extLst>
          </p:cNvPr>
          <p:cNvSpPr txBox="1"/>
          <p:nvPr/>
        </p:nvSpPr>
        <p:spPr>
          <a:xfrm>
            <a:off x="0" y="6263027"/>
            <a:ext cx="39542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[1] L. Jiang, et. al, J. </a:t>
            </a:r>
            <a:r>
              <a:rPr lang="en-US" sz="1600" dirty="0" err="1"/>
              <a:t>Magn</a:t>
            </a:r>
            <a:r>
              <a:rPr lang="en-US" sz="1600" dirty="0"/>
              <a:t>. </a:t>
            </a:r>
            <a:r>
              <a:rPr lang="en-US" sz="1600" dirty="0" err="1"/>
              <a:t>Reson</a:t>
            </a:r>
            <a:r>
              <a:rPr lang="en-US" sz="1600" dirty="0"/>
              <a:t>. Imaging, 2015</a:t>
            </a:r>
          </a:p>
          <a:p>
            <a:r>
              <a:rPr lang="en-US" sz="1600" dirty="0"/>
              <a:t>[2] M. </a:t>
            </a:r>
            <a:r>
              <a:rPr lang="en-US" sz="1600" dirty="0" err="1"/>
              <a:t>Mossa</a:t>
            </a:r>
            <a:r>
              <a:rPr lang="en-US" sz="1600" dirty="0"/>
              <a:t>-Basha, Br. J. </a:t>
            </a:r>
            <a:r>
              <a:rPr lang="en-US" sz="1600" dirty="0" err="1"/>
              <a:t>Radiol</a:t>
            </a:r>
            <a:r>
              <a:rPr lang="en-US" sz="1600" dirty="0"/>
              <a:t>, 2019</a:t>
            </a:r>
          </a:p>
        </p:txBody>
      </p:sp>
    </p:spTree>
    <p:extLst>
      <p:ext uri="{BB962C8B-B14F-4D97-AF65-F5344CB8AC3E}">
        <p14:creationId xmlns:p14="http://schemas.microsoft.com/office/powerpoint/2010/main" val="34965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33735-B112-4D89-B4D5-6D608B1F6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Manual labeling as ground truth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38D82-94A9-43EE-BFB4-9F077BB90E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two major clinically important arteries (from the distal internal carotid artery, M1 segment of middle cerebral artery, until the most distally clearly visualized segment) per case are evaluated</a:t>
            </a:r>
          </a:p>
          <a:p>
            <a:r>
              <a:rPr lang="en-US" dirty="0"/>
              <a:t>Labels generated from iCafe tracing with careful manual corrections of centerline position and radius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AD262D-7A79-4D54-B2FD-BC08A02A7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338" y="3429000"/>
            <a:ext cx="4191681" cy="3356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A68FDD-F858-41BD-AE40-CEE503E45E8F}"/>
              </a:ext>
            </a:extLst>
          </p:cNvPr>
          <p:cNvSpPr txBox="1"/>
          <p:nvPr/>
        </p:nvSpPr>
        <p:spPr bwMode="auto">
          <a:xfrm>
            <a:off x="7998488" y="4691822"/>
            <a:ext cx="322576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r>
              <a:rPr lang="en-US" sz="1800" dirty="0"/>
              <a:t>Intracranial artery map </a:t>
            </a:r>
          </a:p>
          <a:p>
            <a:r>
              <a:rPr lang="en-US" sz="1800" dirty="0"/>
              <a:t>Red arteries are the arterial segments evaluated in this study</a:t>
            </a:r>
          </a:p>
        </p:txBody>
      </p:sp>
    </p:spTree>
    <p:extLst>
      <p:ext uri="{BB962C8B-B14F-4D97-AF65-F5344CB8AC3E}">
        <p14:creationId xmlns:p14="http://schemas.microsoft.com/office/powerpoint/2010/main" val="2918408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88B27-79EE-42F9-AF22-2EEC2F23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visualization of tracing results </a:t>
            </a:r>
            <a:r>
              <a:rPr lang="en-US" altLang="zh-CN" dirty="0"/>
              <a:t>from a healthy subject</a:t>
            </a:r>
            <a:endParaRPr lang="en-US" dirty="0"/>
          </a:p>
        </p:txBody>
      </p:sp>
      <p:pic>
        <p:nvPicPr>
          <p:cNvPr id="6" name="Picture 5" descr="A picture containing outdoor&#10;&#10;Description automatically generated">
            <a:extLst>
              <a:ext uri="{FF2B5EF4-FFF2-40B4-BE49-F238E27FC236}">
                <a16:creationId xmlns:a16="http://schemas.microsoft.com/office/drawing/2014/main" id="{41422B73-11E2-4BFF-A861-791BD9EAB7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1772" y="3471501"/>
            <a:ext cx="3469250" cy="557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53F279-05A1-43ED-9FD0-0B6F745FD729}"/>
              </a:ext>
            </a:extLst>
          </p:cNvPr>
          <p:cNvPicPr/>
          <p:nvPr/>
        </p:nvPicPr>
        <p:blipFill rotWithShape="1">
          <a:blip r:embed="rId4"/>
          <a:srcRect l="84061" t="47785" r="924"/>
          <a:stretch/>
        </p:blipFill>
        <p:spPr bwMode="auto">
          <a:xfrm>
            <a:off x="11308680" y="2953654"/>
            <a:ext cx="628468" cy="1975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F07F03-924C-4F45-BDDF-0E6612042C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2532" y="2047303"/>
            <a:ext cx="3384467" cy="34060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BABCC95-96C6-4123-A5A7-9A5F673C32F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1029228" y="2047304"/>
            <a:ext cx="3413671" cy="34060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9C508E-B262-4768-A04C-DE69B9749645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4442899" y="2047304"/>
            <a:ext cx="3412462" cy="34060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30734D-D464-4CF3-A3CD-0ECCA154C04F}"/>
              </a:ext>
            </a:extLst>
          </p:cNvPr>
          <p:cNvSpPr txBox="1"/>
          <p:nvPr/>
        </p:nvSpPr>
        <p:spPr>
          <a:xfrm>
            <a:off x="253212" y="5429306"/>
            <a:ext cx="8637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MPR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C700DB-C45C-4157-99AD-4CD57EEC5589}"/>
              </a:ext>
            </a:extLst>
          </p:cNvPr>
          <p:cNvSpPr txBox="1"/>
          <p:nvPr/>
        </p:nvSpPr>
        <p:spPr>
          <a:xfrm>
            <a:off x="1226257" y="5413601"/>
            <a:ext cx="2998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Proposed tracing method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4343A9-288D-4979-A28A-7D8950DC3E15}"/>
              </a:ext>
            </a:extLst>
          </p:cNvPr>
          <p:cNvSpPr txBox="1"/>
          <p:nvPr/>
        </p:nvSpPr>
        <p:spPr>
          <a:xfrm>
            <a:off x="5017937" y="5429306"/>
            <a:ext cx="204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Ground truth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E8C2DD-1B9A-4A36-8FF3-BA7C0F9E64F2}"/>
              </a:ext>
            </a:extLst>
          </p:cNvPr>
          <p:cNvSpPr txBox="1"/>
          <p:nvPr/>
        </p:nvSpPr>
        <p:spPr>
          <a:xfrm>
            <a:off x="8073948" y="5453327"/>
            <a:ext cx="28928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Tracing without refinement</a:t>
            </a:r>
          </a:p>
          <a:p>
            <a:pPr algn="ctr"/>
            <a:r>
              <a:rPr lang="en-US" sz="1800" dirty="0"/>
              <a:t>(Rough shape and earlier termination)</a:t>
            </a:r>
          </a:p>
        </p:txBody>
      </p:sp>
    </p:spTree>
    <p:extLst>
      <p:ext uri="{BB962C8B-B14F-4D97-AF65-F5344CB8AC3E}">
        <p14:creationId xmlns:p14="http://schemas.microsoft.com/office/powerpoint/2010/main" val="2534748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8457C-D81F-4611-9CA5-04694078F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visualization of tracing results </a:t>
            </a:r>
            <a:r>
              <a:rPr lang="en-US" altLang="zh-CN" dirty="0"/>
              <a:t>from a diseased subject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C188D3-7CED-4C8F-80DC-F8741EA76A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2104032" y="1660842"/>
            <a:ext cx="4112967" cy="41728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D985FB1-DA78-4BC6-8EC6-2D63B11EA45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216999" y="1673922"/>
            <a:ext cx="4112967" cy="41728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BDB68A6-BE91-40CC-BDE4-5A3D3A8FAED4}"/>
              </a:ext>
            </a:extLst>
          </p:cNvPr>
          <p:cNvSpPr/>
          <p:nvPr/>
        </p:nvSpPr>
        <p:spPr>
          <a:xfrm>
            <a:off x="2104033" y="5947695"/>
            <a:ext cx="4112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Tracing results from proposed method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14E2A7-193C-4EBB-9CC0-D14D84EC54EE}"/>
              </a:ext>
            </a:extLst>
          </p:cNvPr>
          <p:cNvSpPr/>
          <p:nvPr/>
        </p:nvSpPr>
        <p:spPr>
          <a:xfrm>
            <a:off x="6217000" y="5947695"/>
            <a:ext cx="4112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Tracing results from ground truth</a:t>
            </a:r>
          </a:p>
        </p:txBody>
      </p:sp>
    </p:spTree>
    <p:extLst>
      <p:ext uri="{BB962C8B-B14F-4D97-AF65-F5344CB8AC3E}">
        <p14:creationId xmlns:p14="http://schemas.microsoft.com/office/powerpoint/2010/main" val="4266448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10C86-7E53-4A79-9439-B3020233B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comparison with ground truth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6D916CB-F2DB-4772-AB9B-8019F8F600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1654933"/>
              </p:ext>
            </p:extLst>
          </p:nvPr>
        </p:nvGraphicFramePr>
        <p:xfrm>
          <a:off x="601135" y="1838847"/>
          <a:ext cx="10989731" cy="4139922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314492">
                  <a:extLst>
                    <a:ext uri="{9D8B030D-6E8A-4147-A177-3AD203B41FA5}">
                      <a16:colId xmlns:a16="http://schemas.microsoft.com/office/drawing/2014/main" val="4284055054"/>
                    </a:ext>
                  </a:extLst>
                </a:gridCol>
                <a:gridCol w="2314492">
                  <a:extLst>
                    <a:ext uri="{9D8B030D-6E8A-4147-A177-3AD203B41FA5}">
                      <a16:colId xmlns:a16="http://schemas.microsoft.com/office/drawing/2014/main" val="2493221969"/>
                    </a:ext>
                  </a:extLst>
                </a:gridCol>
                <a:gridCol w="1977987">
                  <a:extLst>
                    <a:ext uri="{9D8B030D-6E8A-4147-A177-3AD203B41FA5}">
                      <a16:colId xmlns:a16="http://schemas.microsoft.com/office/drawing/2014/main" val="1356703804"/>
                    </a:ext>
                  </a:extLst>
                </a:gridCol>
                <a:gridCol w="2191380">
                  <a:extLst>
                    <a:ext uri="{9D8B030D-6E8A-4147-A177-3AD203B41FA5}">
                      <a16:colId xmlns:a16="http://schemas.microsoft.com/office/drawing/2014/main" val="2835554279"/>
                    </a:ext>
                  </a:extLst>
                </a:gridCol>
                <a:gridCol w="2191380">
                  <a:extLst>
                    <a:ext uri="{9D8B030D-6E8A-4147-A177-3AD203B41FA5}">
                      <a16:colId xmlns:a16="http://schemas.microsoft.com/office/drawing/2014/main" val="3008440596"/>
                    </a:ext>
                  </a:extLst>
                </a:gridCol>
              </a:tblGrid>
              <a:tr h="1763245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Methods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Subject groups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Mean absolute length difference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Mean volume DSC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Mean absolute tortuosity difference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5701116"/>
                  </a:ext>
                </a:extLst>
              </a:tr>
              <a:tr h="531143">
                <a:tc rowSpan="2"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Tracing with refinement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Healthy group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1.86%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0.85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2.75%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48988612"/>
                  </a:ext>
                </a:extLst>
              </a:tr>
              <a:tr h="5311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Disease group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3.64%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0.80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2.94%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15072730"/>
                  </a:ext>
                </a:extLst>
              </a:tr>
              <a:tr h="531143">
                <a:tc rowSpan="2"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Tracing without refinement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Healthy group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40.72%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0.53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20.94%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936746267"/>
                  </a:ext>
                </a:extLst>
              </a:tr>
              <a:tr h="7832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Disease group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16.87%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</a:rPr>
                        <a:t>0.55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</a:rPr>
                        <a:t>15.16%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8581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1672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11E81-C35F-4CDE-BA0F-A8C96E5FD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on continuity of tracing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65336-71B0-4AB7-9B38-D29B9D0794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seeds needed for tracing the whole artery</a:t>
            </a:r>
          </a:p>
          <a:p>
            <a:r>
              <a:rPr lang="en-US" dirty="0"/>
              <a:t>Compare with traditional method: open-curve active contour algorithm [1] in iCafe </a:t>
            </a:r>
          </a:p>
          <a:p>
            <a:r>
              <a:rPr lang="en-US" dirty="0"/>
              <a:t>Traditional method needs an average of 4.9 manually given seeds </a:t>
            </a:r>
          </a:p>
          <a:p>
            <a:r>
              <a:rPr lang="en-US" dirty="0"/>
              <a:t>The proposed method only needs one to trace the whole artery segment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3BB87E-B3B9-45E4-996F-615E13AC9A46}"/>
              </a:ext>
            </a:extLst>
          </p:cNvPr>
          <p:cNvSpPr/>
          <p:nvPr/>
        </p:nvSpPr>
        <p:spPr>
          <a:xfrm>
            <a:off x="48354" y="6519446"/>
            <a:ext cx="64948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[1] Wang Y, Proc IEEE </a:t>
            </a:r>
            <a:r>
              <a:rPr lang="en-US" sz="1600" dirty="0" err="1"/>
              <a:t>Comput</a:t>
            </a:r>
            <a:r>
              <a:rPr lang="en-US" sz="1600" dirty="0"/>
              <a:t> Soc Conf </a:t>
            </a:r>
            <a:r>
              <a:rPr lang="en-US" sz="1600" dirty="0" err="1"/>
              <a:t>Comput</a:t>
            </a:r>
            <a:r>
              <a:rPr lang="en-US" sz="1600" dirty="0"/>
              <a:t> Vis Pattern </a:t>
            </a:r>
            <a:r>
              <a:rPr lang="en-US" sz="1600" dirty="0" err="1"/>
              <a:t>Recognit</a:t>
            </a:r>
            <a:r>
              <a:rPr lang="en-US" sz="1600" dirty="0"/>
              <a:t>, 2011</a:t>
            </a:r>
          </a:p>
        </p:txBody>
      </p:sp>
    </p:spTree>
    <p:extLst>
      <p:ext uri="{BB962C8B-B14F-4D97-AF65-F5344CB8AC3E}">
        <p14:creationId xmlns:p14="http://schemas.microsoft.com/office/powerpoint/2010/main" val="1568252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204257-F438-49FF-A91E-1A23C037A984}"/>
              </a:ext>
            </a:extLst>
          </p:cNvPr>
          <p:cNvSpPr txBox="1">
            <a:spLocks/>
          </p:cNvSpPr>
          <p:nvPr/>
        </p:nvSpPr>
        <p:spPr bwMode="auto">
          <a:xfrm>
            <a:off x="601134" y="1704513"/>
            <a:ext cx="10989733" cy="172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Left side arteries from four healthy subjects compared with methods in VMTK [1]</a:t>
            </a:r>
          </a:p>
          <a:p>
            <a:r>
              <a:rPr lang="en-US" dirty="0"/>
              <a:t>All three comparison methods </a:t>
            </a:r>
          </a:p>
          <a:p>
            <a:pPr lvl="1"/>
            <a:r>
              <a:rPr lang="en-US" dirty="0"/>
              <a:t>Suffer from weak signals in distal arteries, so that the tracing is stopped earlier</a:t>
            </a:r>
          </a:p>
          <a:p>
            <a:pPr lvl="1"/>
            <a:r>
              <a:rPr lang="en-US" dirty="0"/>
              <a:t>Fail for the diseased group</a:t>
            </a:r>
            <a:endParaRPr lang="en-US" kern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57277D-1737-4BAB-9727-02D034303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with other tracing methods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F46948-8584-4098-84B9-4FBF50101DBF}"/>
              </a:ext>
            </a:extLst>
          </p:cNvPr>
          <p:cNvSpPr/>
          <p:nvPr/>
        </p:nvSpPr>
        <p:spPr>
          <a:xfrm>
            <a:off x="3048000" y="301350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C3A409-9069-48EA-901A-2319E237A7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440" y="3375009"/>
            <a:ext cx="2887502" cy="28732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B085C9-F251-4EDB-9037-7B1FE5B0C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80" y="3368332"/>
            <a:ext cx="2882760" cy="28732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FD2179-4B5F-4D3D-BD20-73A6C2B1EB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0661" y="3375009"/>
            <a:ext cx="2915952" cy="28637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D65389-4869-4227-93BC-3206C6B26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3590" y="3365527"/>
            <a:ext cx="2892244" cy="28732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15961A-2517-44BB-9889-03F76871D6BF}"/>
              </a:ext>
            </a:extLst>
          </p:cNvPr>
          <p:cNvSpPr txBox="1"/>
          <p:nvPr/>
        </p:nvSpPr>
        <p:spPr>
          <a:xfrm>
            <a:off x="1059917" y="6248287"/>
            <a:ext cx="1410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(a) Proposed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30968C-9BD1-4A92-A9B7-17974583F8D2}"/>
              </a:ext>
            </a:extLst>
          </p:cNvPr>
          <p:cNvSpPr txBox="1"/>
          <p:nvPr/>
        </p:nvSpPr>
        <p:spPr>
          <a:xfrm>
            <a:off x="3380360" y="6248287"/>
            <a:ext cx="202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(b) Colliding fronts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599531-DE57-42D1-8CE0-8B9D44CF48DE}"/>
              </a:ext>
            </a:extLst>
          </p:cNvPr>
          <p:cNvSpPr txBox="1"/>
          <p:nvPr/>
        </p:nvSpPr>
        <p:spPr>
          <a:xfrm>
            <a:off x="6485431" y="6258800"/>
            <a:ext cx="2086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(c) Fast marching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BE99FE-B634-4586-8B37-49C0DF059717}"/>
              </a:ext>
            </a:extLst>
          </p:cNvPr>
          <p:cNvSpPr txBox="1"/>
          <p:nvPr/>
        </p:nvSpPr>
        <p:spPr>
          <a:xfrm>
            <a:off x="9533833" y="6258800"/>
            <a:ext cx="1806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/>
              <a:t>(d) Iso-surface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4AC260-F35F-4A3C-8860-B33E8B3C23A1}"/>
              </a:ext>
            </a:extLst>
          </p:cNvPr>
          <p:cNvSpPr/>
          <p:nvPr/>
        </p:nvSpPr>
        <p:spPr>
          <a:xfrm>
            <a:off x="0" y="6519446"/>
            <a:ext cx="17016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[1] www.vmtk.org</a:t>
            </a:r>
          </a:p>
        </p:txBody>
      </p:sp>
    </p:spTree>
    <p:extLst>
      <p:ext uri="{BB962C8B-B14F-4D97-AF65-F5344CB8AC3E}">
        <p14:creationId xmlns:p14="http://schemas.microsoft.com/office/powerpoint/2010/main" val="2139566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F0976-71ED-465A-966D-870EAC0A4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Quantitative comparison with tracing methods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A416A9FD-F70E-4F99-841C-B75F8AACE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1134" y="1704513"/>
            <a:ext cx="10985500" cy="1298460"/>
          </a:xfrm>
        </p:spPr>
        <p:txBody>
          <a:bodyPr/>
          <a:lstStyle/>
          <a:p>
            <a:pPr eaLnBrk="1" fontAlgn="ctr">
              <a:spcBef>
                <a:spcPts val="0"/>
              </a:spcBef>
              <a:spcAft>
                <a:spcPts val="0"/>
              </a:spcAft>
            </a:pPr>
            <a:r>
              <a:rPr lang="en-US" kern="1200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>Three metrics used for comparison</a:t>
            </a:r>
          </a:p>
          <a:p>
            <a:pPr lvl="1" eaLnBrk="1" fontAlgn="ctr">
              <a:spcBef>
                <a:spcPts val="0"/>
              </a:spcBef>
              <a:spcAft>
                <a:spcPts val="0"/>
              </a:spcAft>
            </a:pPr>
            <a:r>
              <a:rPr lang="en-US" kern="1200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>Mean absolute length difference: lower better</a:t>
            </a:r>
            <a:endParaRPr lang="en-US" sz="1600" dirty="0">
              <a:latin typeface="Arial" panose="020B0604020202020204" pitchFamily="34" charset="0"/>
            </a:endParaRPr>
          </a:p>
          <a:p>
            <a:pPr lvl="1" eaLnBrk="1" fontAlgn="ctr">
              <a:spcBef>
                <a:spcPts val="0"/>
              </a:spcBef>
              <a:spcAft>
                <a:spcPts val="0"/>
              </a:spcAft>
            </a:pPr>
            <a:r>
              <a:rPr lang="en-US" kern="1200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>Mean volume DSC: higher better</a:t>
            </a:r>
            <a:endParaRPr lang="en-US" sz="1600" dirty="0">
              <a:latin typeface="Arial" panose="020B0604020202020204" pitchFamily="34" charset="0"/>
            </a:endParaRPr>
          </a:p>
          <a:p>
            <a:pPr lvl="1" eaLnBrk="1" fontAlgn="ctr">
              <a:spcBef>
                <a:spcPts val="0"/>
              </a:spcBef>
              <a:spcAft>
                <a:spcPts val="0"/>
              </a:spcAft>
            </a:pPr>
            <a:r>
              <a:rPr lang="en-US" kern="1200" dirty="0">
                <a:latin typeface="Gill Sans MT" panose="020B0502020104020203" pitchFamily="34" charset="0"/>
                <a:ea typeface="ＭＳ Ｐゴシック" panose="020B0600070205080204" pitchFamily="34" charset="-128"/>
              </a:rPr>
              <a:t>Mean absolute tortuosity difference: lower better</a:t>
            </a:r>
            <a:endParaRPr lang="en-US" sz="1600" dirty="0">
              <a:latin typeface="Arial" panose="020B0604020202020204" pitchFamily="34" charset="0"/>
            </a:endParaRP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49D9D5A8-4794-47DF-840F-E460590033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979773"/>
              </p:ext>
            </p:extLst>
          </p:nvPr>
        </p:nvGraphicFramePr>
        <p:xfrm>
          <a:off x="2090057" y="3335482"/>
          <a:ext cx="8166084" cy="2813370"/>
        </p:xfrm>
        <a:graphic>
          <a:graphicData uri="http://schemas.openxmlformats.org/drawingml/2006/table">
            <a:tbl>
              <a:tblPr firstRow="1" firstCol="1">
                <a:tableStyleId>{073A0DAA-6AF3-43AB-8588-CEC1D06C72B9}</a:tableStyleId>
              </a:tblPr>
              <a:tblGrid>
                <a:gridCol w="2291379">
                  <a:extLst>
                    <a:ext uri="{9D8B030D-6E8A-4147-A177-3AD203B41FA5}">
                      <a16:colId xmlns:a16="http://schemas.microsoft.com/office/drawing/2014/main" val="940222717"/>
                    </a:ext>
                  </a:extLst>
                </a:gridCol>
                <a:gridCol w="1958235">
                  <a:extLst>
                    <a:ext uri="{9D8B030D-6E8A-4147-A177-3AD203B41FA5}">
                      <a16:colId xmlns:a16="http://schemas.microsoft.com/office/drawing/2014/main" val="61951594"/>
                    </a:ext>
                  </a:extLst>
                </a:gridCol>
                <a:gridCol w="1746973">
                  <a:extLst>
                    <a:ext uri="{9D8B030D-6E8A-4147-A177-3AD203B41FA5}">
                      <a16:colId xmlns:a16="http://schemas.microsoft.com/office/drawing/2014/main" val="189229730"/>
                    </a:ext>
                  </a:extLst>
                </a:gridCol>
                <a:gridCol w="2169497">
                  <a:extLst>
                    <a:ext uri="{9D8B030D-6E8A-4147-A177-3AD203B41FA5}">
                      <a16:colId xmlns:a16="http://schemas.microsoft.com/office/drawing/2014/main" val="586744203"/>
                    </a:ext>
                  </a:extLst>
                </a:gridCol>
              </a:tblGrid>
              <a:tr h="966354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n-lt"/>
                          <a:ea typeface="ＭＳ Ｐゴシック" charset="0"/>
                          <a:cs typeface="+mn-cs"/>
                        </a:rPr>
                        <a:t>Methods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n-lt"/>
                          <a:ea typeface="ＭＳ Ｐゴシック" charset="0"/>
                          <a:cs typeface="+mn-cs"/>
                        </a:rPr>
                        <a:t>Mean absolute length difference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n-lt"/>
                          <a:ea typeface="ＭＳ Ｐゴシック" charset="0"/>
                          <a:cs typeface="+mn-cs"/>
                        </a:rPr>
                        <a:t>Mean volume DSC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bg1"/>
                          </a:solidFill>
                          <a:latin typeface="+mn-lt"/>
                          <a:ea typeface="ＭＳ Ｐゴシック" charset="0"/>
                          <a:cs typeface="+mn-cs"/>
                        </a:rPr>
                        <a:t>Mean absolute tortuosity difference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59915719"/>
                  </a:ext>
                </a:extLst>
              </a:tr>
              <a:tr h="461754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Our method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2.33%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0.86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2.36%</a:t>
                      </a:r>
                      <a:endParaRPr lang="en-US" sz="2000" b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92710462"/>
                  </a:ext>
                </a:extLst>
              </a:tr>
              <a:tr h="461754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Colliding fronts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14.27%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0.69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7.91%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40921019"/>
                  </a:ext>
                </a:extLst>
              </a:tr>
              <a:tr h="461754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Fast marching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33.55%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0.43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10.32%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69613634"/>
                  </a:ext>
                </a:extLst>
              </a:tr>
              <a:tr h="461754"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Iso-surface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27.28%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0.73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marL="0" marR="0" indent="0" algn="ctr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11.62%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4078489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39241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99B8-7771-433E-AE6D-1BF53F474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8A9FC-87A8-44C8-B59A-34DA20C89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small sample size (N=8) is used for validation </a:t>
            </a:r>
          </a:p>
          <a:p>
            <a:r>
              <a:rPr lang="en-US" dirty="0"/>
              <a:t>A selected set of major arteries from each subject are assessed </a:t>
            </a:r>
          </a:p>
          <a:p>
            <a:r>
              <a:rPr lang="en-US" dirty="0"/>
              <a:t>Cross-sectional matching is empirically designed, machine learning approaches can be attempted</a:t>
            </a:r>
          </a:p>
          <a:p>
            <a:r>
              <a:rPr lang="en-US" dirty="0"/>
              <a:t>Segmented regions are still represented as tubes, which may not reflect real shape of diseased arteries</a:t>
            </a:r>
          </a:p>
        </p:txBody>
      </p:sp>
    </p:spTree>
    <p:extLst>
      <p:ext uri="{BB962C8B-B14F-4D97-AF65-F5344CB8AC3E}">
        <p14:creationId xmlns:p14="http://schemas.microsoft.com/office/powerpoint/2010/main" val="2354883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BEE3-CACA-42AE-8008-FB11C5A37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705A6-C211-4D41-9969-CA71DC819D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simultaneous artery tracing and segmentation method is proposed</a:t>
            </a:r>
          </a:p>
          <a:p>
            <a:r>
              <a:rPr lang="en-US" dirty="0"/>
              <a:t>Use segmentation results to help better tracing (better contrast) </a:t>
            </a:r>
          </a:p>
          <a:p>
            <a:r>
              <a:rPr lang="en-US" dirty="0"/>
              <a:t>Use tracing results to help better segmentation (separate close arteries)</a:t>
            </a:r>
          </a:p>
          <a:p>
            <a:r>
              <a:rPr lang="en-US" dirty="0"/>
              <a:t>Take advantage of cross-sectional plane relations and MPR to match and refine traces for better robustness and accuracy</a:t>
            </a:r>
          </a:p>
        </p:txBody>
      </p:sp>
    </p:spTree>
    <p:extLst>
      <p:ext uri="{BB962C8B-B14F-4D97-AF65-F5344CB8AC3E}">
        <p14:creationId xmlns:p14="http://schemas.microsoft.com/office/powerpoint/2010/main" val="42445973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317D-E0C7-45DC-9B9A-05357BD02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75EA3-F57B-4BFD-B355-F7365A4BE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acknowledge the contributions from our collaborators.</a:t>
            </a:r>
          </a:p>
          <a:p>
            <a:r>
              <a:rPr lang="en-US" dirty="0"/>
              <a:t>We gratefully acknowledge the support of NVIDIA Corporation for donating the Titan GPU.</a:t>
            </a:r>
          </a:p>
          <a:p>
            <a:r>
              <a:rPr lang="en-US" dirty="0"/>
              <a:t>Please contact lab co-director Dr. Chun Yuan (cyuan@uw.edu) or Li Chen (cluw@uw.edu) for more questions or collaborations.</a:t>
            </a:r>
          </a:p>
        </p:txBody>
      </p:sp>
    </p:spTree>
    <p:extLst>
      <p:ext uri="{BB962C8B-B14F-4D97-AF65-F5344CB8AC3E}">
        <p14:creationId xmlns:p14="http://schemas.microsoft.com/office/powerpoint/2010/main" val="7700742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9B95292-4193-46B8-AF26-F4DF588F3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Thanks for your attention!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A73670-2244-4842-B7F4-F9FFEB67548D}"/>
              </a:ext>
            </a:extLst>
          </p:cNvPr>
          <p:cNvSpPr txBox="1"/>
          <p:nvPr/>
        </p:nvSpPr>
        <p:spPr>
          <a:xfrm>
            <a:off x="4102373" y="6146799"/>
            <a:ext cx="4556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/>
              <a:t>Vascular Imaging Lab</a:t>
            </a:r>
          </a:p>
          <a:p>
            <a:pPr algn="ctr"/>
            <a:r>
              <a:rPr lang="en-US" altLang="zh-CN" sz="2000" dirty="0"/>
              <a:t>University of Washington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EF195F3-2D5F-4B1F-B08A-F44B8DD8E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880" y="1577680"/>
            <a:ext cx="6881178" cy="456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38522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C2074"/>
      </a:dk1>
      <a:lt1>
        <a:srgbClr val="FFFFFF"/>
      </a:lt1>
      <a:dk2>
        <a:srgbClr val="FFFFFF"/>
      </a:dk2>
      <a:lt2>
        <a:srgbClr val="808080"/>
      </a:lt2>
      <a:accent1>
        <a:srgbClr val="005AFF"/>
      </a:accent1>
      <a:accent2>
        <a:srgbClr val="3333CC"/>
      </a:accent2>
      <a:accent3>
        <a:srgbClr val="FFFFFF"/>
      </a:accent3>
      <a:accent4>
        <a:srgbClr val="091A62"/>
      </a:accent4>
      <a:accent5>
        <a:srgbClr val="AAB5FF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Gill Sans MT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ill Sans MT" pitchFamily="34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>
          <a:defRPr sz="1100" dirty="0"/>
        </a:defPPr>
      </a:lstStyle>
    </a:txDef>
  </a:objectDefaults>
  <a:extraClrSchemeLst>
    <a:extraClrScheme>
      <a:clrScheme name="Default Design 1">
        <a:dk1>
          <a:srgbClr val="808080"/>
        </a:dk1>
        <a:lt1>
          <a:srgbClr val="FFFFFF"/>
        </a:lt1>
        <a:dk2>
          <a:srgbClr val="0E005A"/>
        </a:dk2>
        <a:lt2>
          <a:srgbClr val="FFFFFF"/>
        </a:lt2>
        <a:accent1>
          <a:srgbClr val="005AFF"/>
        </a:accent1>
        <a:accent2>
          <a:srgbClr val="3333CC"/>
        </a:accent2>
        <a:accent3>
          <a:srgbClr val="AAAAB5"/>
        </a:accent3>
        <a:accent4>
          <a:srgbClr val="DADADA"/>
        </a:accent4>
        <a:accent5>
          <a:srgbClr val="AAB5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C2074"/>
        </a:dk1>
        <a:lt1>
          <a:srgbClr val="FFFFFF"/>
        </a:lt1>
        <a:dk2>
          <a:srgbClr val="FFFFFF"/>
        </a:dk2>
        <a:lt2>
          <a:srgbClr val="808080"/>
        </a:lt2>
        <a:accent1>
          <a:srgbClr val="005AFF"/>
        </a:accent1>
        <a:accent2>
          <a:srgbClr val="3333CC"/>
        </a:accent2>
        <a:accent3>
          <a:srgbClr val="FFFFFF"/>
        </a:accent3>
        <a:accent4>
          <a:srgbClr val="091A62"/>
        </a:accent4>
        <a:accent5>
          <a:srgbClr val="AAB5FF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72441</TotalTime>
  <Words>1493</Words>
  <Application>Microsoft Office PowerPoint</Application>
  <PresentationFormat>Widescreen</PresentationFormat>
  <Paragraphs>203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Encode Sans Normal Black</vt:lpstr>
      <vt:lpstr>Lucida Grande</vt:lpstr>
      <vt:lpstr>Open Sans Light</vt:lpstr>
      <vt:lpstr>Arial</vt:lpstr>
      <vt:lpstr>Gill Sans MT</vt:lpstr>
      <vt:lpstr>Times New Roman</vt:lpstr>
      <vt:lpstr>Default Design</vt:lpstr>
      <vt:lpstr>Simultaneous Intracranial Artery Tracing And Segmentation From Magnetic Resonance Angiography By Joint Optimization From Multiplanar Reformation</vt:lpstr>
      <vt:lpstr>Background: intracranial vasculature quantification</vt:lpstr>
      <vt:lpstr>Intracranial artery quantification</vt:lpstr>
      <vt:lpstr>Alternative approach for centerline generation</vt:lpstr>
      <vt:lpstr>Workflow of the proposed method</vt:lpstr>
      <vt:lpstr>Rudimentary segmentation by neural network</vt:lpstr>
      <vt:lpstr>Artery tracing from segmentation - Matching </vt:lpstr>
      <vt:lpstr>Artery tracing from segmentation - Matching example</vt:lpstr>
      <vt:lpstr>Artery tracing from segmentation - Trace refinement</vt:lpstr>
      <vt:lpstr>Artery tracing from segmentation - Trace refinement</vt:lpstr>
      <vt:lpstr>Segmentation from tracing </vt:lpstr>
      <vt:lpstr>Dataset for evaluation</vt:lpstr>
      <vt:lpstr>Manual labeling as ground truth</vt:lpstr>
      <vt:lpstr>3D visualization of tracing results from a healthy subject</vt:lpstr>
      <vt:lpstr>3D visualization of tracing results from a diseased subject</vt:lpstr>
      <vt:lpstr>Quantitative comparison with ground truth</vt:lpstr>
      <vt:lpstr>Validation on continuity of tracing</vt:lpstr>
      <vt:lpstr>Comparison with other tracing methods</vt:lpstr>
      <vt:lpstr>Quantitative comparison with tracing methods</vt:lpstr>
      <vt:lpstr>Limitations</vt:lpstr>
      <vt:lpstr>Conclusions</vt:lpstr>
      <vt:lpstr>Acknowledgement </vt:lpstr>
      <vt:lpstr>Thanks for your attention!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 Chen</dc:creator>
  <cp:lastModifiedBy>Li Chen</cp:lastModifiedBy>
  <cp:revision>286</cp:revision>
  <cp:lastPrinted>2019-10-12T01:09:48Z</cp:lastPrinted>
  <dcterms:created xsi:type="dcterms:W3CDTF">2002-03-20T12:30:49Z</dcterms:created>
  <dcterms:modified xsi:type="dcterms:W3CDTF">2019-10-12T14:52:53Z</dcterms:modified>
</cp:coreProperties>
</file>