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29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83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19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53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57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3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20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44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23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96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82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731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77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30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9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3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26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E5F8B48-4E30-45BF-AF00-F07A4118ECA6}" type="datetimeFigureOut">
              <a:rPr lang="zh-CN" altLang="en-US" smtClean="0"/>
              <a:t>2015/11/27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556FC69-4D2B-49A0-80E3-7166576C7B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5233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http://g.search1.alicdn.com/img/bao/uploaded/i4/i7/T1FAPmXjxjXXX4LLE8_070414.jpg_210x210.jpg" TargetMode="Externa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4212" y="299432"/>
            <a:ext cx="8001000" cy="2971801"/>
          </a:xfrm>
        </p:spPr>
        <p:txBody>
          <a:bodyPr/>
          <a:lstStyle/>
          <a:p>
            <a:r>
              <a:rPr lang="en-US" altLang="zh-CN" dirty="0"/>
              <a:t>arduino+w5100+yeelink</a:t>
            </a:r>
            <a:r>
              <a:rPr lang="zh-CN" altLang="en-US" dirty="0"/>
              <a:t>实现红外转码与网络控制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zh-CN" sz="2400" dirty="0"/>
              <a:t> </a:t>
            </a:r>
            <a:r>
              <a:rPr lang="zh-CN" altLang="zh-CN" sz="2400" dirty="0">
                <a:solidFill>
                  <a:schemeClr val="tx1"/>
                </a:solidFill>
              </a:rPr>
              <a:t>Arduino单片机在物理学中的应用设计</a:t>
            </a:r>
            <a:r>
              <a:rPr lang="zh-CN" altLang="zh-CN" sz="2400" dirty="0" smtClean="0">
                <a:solidFill>
                  <a:schemeClr val="tx1"/>
                </a:solidFill>
              </a:rPr>
              <a:t>竞赛</a:t>
            </a:r>
            <a:endParaRPr lang="en-US" altLang="zh-CN" sz="24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zh-CN" sz="2400" dirty="0" smtClean="0">
                <a:solidFill>
                  <a:schemeClr val="tx1"/>
                </a:solidFill>
              </a:rPr>
              <a:t>陈</a:t>
            </a:r>
            <a:r>
              <a:rPr lang="zh-CN" altLang="zh-CN" sz="2400" dirty="0">
                <a:solidFill>
                  <a:schemeClr val="tx1"/>
                </a:solidFill>
              </a:rPr>
              <a:t>力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90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endParaRPr lang="zh-CN" altLang="en-US" sz="4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14" y="1675865"/>
            <a:ext cx="1828571" cy="1828571"/>
          </a:xfrm>
          <a:prstGeom prst="rect">
            <a:avLst/>
          </a:prstGeom>
        </p:spPr>
      </p:pic>
      <p:cxnSp>
        <p:nvCxnSpPr>
          <p:cNvPr id="10" name="直接箭头连接符 9"/>
          <p:cNvCxnSpPr>
            <a:stCxn id="8" idx="2"/>
          </p:cNvCxnSpPr>
          <p:nvPr/>
        </p:nvCxnSpPr>
        <p:spPr>
          <a:xfrm>
            <a:off x="1346200" y="3504436"/>
            <a:ext cx="530453" cy="898745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060" name="Picture 12" descr="http://g.search1.alicdn.com/img/bao/uploaded/i4/i7/T1FAPmXjxjXXX4LLE8_070414.jpg_210x210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1" t="5179" r="35493" b="6680"/>
          <a:stretch>
            <a:fillRect/>
          </a:stretch>
        </p:blipFill>
        <p:spPr bwMode="auto">
          <a:xfrm>
            <a:off x="9759765" y="4099646"/>
            <a:ext cx="1484313" cy="235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 descr="imag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66" y="1223585"/>
            <a:ext cx="2104267" cy="205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9" descr="fan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4" t="8621" r="35791" b="7907"/>
          <a:stretch>
            <a:fillRect/>
          </a:stretch>
        </p:blipFill>
        <p:spPr bwMode="auto">
          <a:xfrm>
            <a:off x="7480902" y="357299"/>
            <a:ext cx="1038426" cy="263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20" descr="aircondition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 t="5151" r="7455" b="51991"/>
          <a:stretch>
            <a:fillRect/>
          </a:stretch>
        </p:blipFill>
        <p:spPr bwMode="auto">
          <a:xfrm>
            <a:off x="4251166" y="1176809"/>
            <a:ext cx="2650282" cy="99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直接箭头连接符 25"/>
          <p:cNvCxnSpPr>
            <a:endCxn id="52" idx="3"/>
          </p:cNvCxnSpPr>
          <p:nvPr/>
        </p:nvCxnSpPr>
        <p:spPr>
          <a:xfrm flipH="1">
            <a:off x="7309488" y="5203623"/>
            <a:ext cx="2197928" cy="488085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 flipH="1" flipV="1">
            <a:off x="5407412" y="2062234"/>
            <a:ext cx="987318" cy="1749912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 flipV="1">
            <a:off x="6437800" y="2933925"/>
            <a:ext cx="1236174" cy="107541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 flipV="1">
            <a:off x="6636710" y="3279325"/>
            <a:ext cx="2937932" cy="78260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39" b="33151"/>
          <a:stretch/>
        </p:blipFill>
        <p:spPr>
          <a:xfrm rot="4034939">
            <a:off x="5953835" y="3420694"/>
            <a:ext cx="1365750" cy="1235268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157" y="4642026"/>
            <a:ext cx="2815331" cy="2099363"/>
          </a:xfrm>
          <a:prstGeom prst="rect">
            <a:avLst/>
          </a:prstGeom>
        </p:spPr>
      </p:pic>
      <p:cxnSp>
        <p:nvCxnSpPr>
          <p:cNvPr id="63" name="直接箭头连接符 62"/>
          <p:cNvCxnSpPr>
            <a:endCxn id="52" idx="1"/>
          </p:cNvCxnSpPr>
          <p:nvPr/>
        </p:nvCxnSpPr>
        <p:spPr>
          <a:xfrm>
            <a:off x="3284318" y="5452863"/>
            <a:ext cx="1209839" cy="238845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2" name="图片 6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92" y="4208051"/>
            <a:ext cx="2479228" cy="247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3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5"/>
          <p:cNvSpPr>
            <a:spLocks noGrp="1"/>
          </p:cNvSpPr>
          <p:nvPr>
            <p:ph type="subTitle" idx="1"/>
          </p:nvPr>
        </p:nvSpPr>
        <p:spPr>
          <a:xfrm>
            <a:off x="684212" y="1571225"/>
            <a:ext cx="6400800" cy="4219976"/>
          </a:xfrm>
        </p:spPr>
        <p:txBody>
          <a:bodyPr/>
          <a:lstStyle/>
          <a:p>
            <a:r>
              <a:rPr lang="en-US" altLang="zh-CN" dirty="0" smtClean="0"/>
              <a:t>	</a:t>
            </a:r>
            <a:endParaRPr lang="zh-CN" altLang="en-US" dirty="0"/>
          </a:p>
        </p:txBody>
      </p:sp>
      <p:pic>
        <p:nvPicPr>
          <p:cNvPr id="1026" name="Picture 2" descr="IMG_20131021_234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2" y="2139880"/>
            <a:ext cx="4827706" cy="363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fz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08" y="2139879"/>
            <a:ext cx="6237406" cy="360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9985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0006" y="3545518"/>
            <a:ext cx="8651941" cy="1689159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solidFill>
                  <a:schemeClr val="tx1"/>
                </a:solidFill>
              </a:rPr>
              <a:t>使用</a:t>
            </a:r>
            <a:r>
              <a:rPr lang="en-US" altLang="zh-CN" sz="2800" dirty="0" err="1">
                <a:solidFill>
                  <a:schemeClr val="tx1"/>
                </a:solidFill>
              </a:rPr>
              <a:t>IRrecvDump</a:t>
            </a:r>
            <a:r>
              <a:rPr lang="zh-CN" altLang="en-US" sz="2800" dirty="0">
                <a:solidFill>
                  <a:schemeClr val="tx1"/>
                </a:solidFill>
              </a:rPr>
              <a:t>接受各电器红外编码</a:t>
            </a: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r>
              <a:rPr lang="en-US" altLang="zh-CN" sz="4000" dirty="0" smtClean="0"/>
              <a:t>——</a:t>
            </a:r>
            <a:r>
              <a:rPr lang="zh-CN" altLang="en-US" sz="4000" dirty="0"/>
              <a:t>红外转码部分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6" y="1610798"/>
            <a:ext cx="8508806" cy="1683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147" y="1571224"/>
            <a:ext cx="12096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l="28290" t="32702" r="29247" b="49693"/>
          <a:stretch/>
        </p:blipFill>
        <p:spPr>
          <a:xfrm>
            <a:off x="4430331" y="4942020"/>
            <a:ext cx="7592871" cy="176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5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4212" y="1632373"/>
            <a:ext cx="8651941" cy="1689159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solidFill>
                  <a:schemeClr val="tx1"/>
                </a:solidFill>
              </a:rPr>
              <a:t>发射红外</a:t>
            </a:r>
            <a:r>
              <a:rPr lang="zh-CN" altLang="en-US" sz="2800" dirty="0" smtClean="0">
                <a:solidFill>
                  <a:schemeClr val="tx1"/>
                </a:solidFill>
              </a:rPr>
              <a:t>编码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r>
              <a:rPr lang="zh-CN" altLang="en-US" sz="2800" dirty="0" smtClean="0">
                <a:solidFill>
                  <a:schemeClr val="tx1"/>
                </a:solidFill>
              </a:rPr>
              <a:t>功率问题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r>
              <a:rPr lang="en-US" altLang="zh-CN" sz="4000" dirty="0" smtClean="0"/>
              <a:t>——</a:t>
            </a:r>
            <a:r>
              <a:rPr lang="zh-CN" altLang="en-US" sz="4000" dirty="0"/>
              <a:t>红外转码部分</a:t>
            </a:r>
          </a:p>
        </p:txBody>
      </p:sp>
      <p:pic>
        <p:nvPicPr>
          <p:cNvPr id="4098" name="Picture 2" descr="8ae7bacftw1e23k0iqr6dj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4" r="12120" b="14852"/>
          <a:stretch/>
        </p:blipFill>
        <p:spPr bwMode="auto">
          <a:xfrm>
            <a:off x="4056843" y="1939462"/>
            <a:ext cx="2936385" cy="364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IMG_20131002_1555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" t="32657" r="3705" b="8351"/>
          <a:stretch>
            <a:fillRect/>
          </a:stretch>
        </p:blipFill>
        <p:spPr bwMode="auto">
          <a:xfrm>
            <a:off x="796878" y="3964324"/>
            <a:ext cx="26289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triodea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233" y="3321532"/>
            <a:ext cx="4290441" cy="318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47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4212" y="1632373"/>
            <a:ext cx="10932531" cy="3364630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solidFill>
                  <a:schemeClr val="tx1"/>
                </a:solidFill>
              </a:rPr>
              <a:t>发射红外</a:t>
            </a:r>
            <a:r>
              <a:rPr lang="zh-CN" altLang="en-US" sz="2800" dirty="0" smtClean="0">
                <a:solidFill>
                  <a:schemeClr val="tx1"/>
                </a:solidFill>
              </a:rPr>
              <a:t>编码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r>
              <a:rPr lang="en-US" altLang="zh-CN" sz="2800" dirty="0" err="1" smtClean="0">
                <a:solidFill>
                  <a:schemeClr val="tx1"/>
                </a:solidFill>
              </a:rPr>
              <a:t>IRromte</a:t>
            </a:r>
            <a:r>
              <a:rPr lang="zh-CN" altLang="en-US" sz="2800" dirty="0" smtClean="0">
                <a:solidFill>
                  <a:schemeClr val="tx1"/>
                </a:solidFill>
              </a:rPr>
              <a:t>库提供了多种发射编码的函数。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r>
              <a:rPr lang="en-US" altLang="zh-CN" sz="2800" dirty="0" smtClean="0">
                <a:solidFill>
                  <a:schemeClr val="tx1"/>
                </a:solidFill>
              </a:rPr>
              <a:t>NEC</a:t>
            </a:r>
            <a:r>
              <a:rPr lang="zh-CN" altLang="en-US" sz="2800" dirty="0" smtClean="0">
                <a:solidFill>
                  <a:schemeClr val="tx1"/>
                </a:solidFill>
              </a:rPr>
              <a:t>：</a:t>
            </a:r>
            <a:r>
              <a:rPr lang="en-US" altLang="zh-CN" sz="2800" dirty="0" smtClean="0">
                <a:solidFill>
                  <a:schemeClr val="tx1"/>
                </a:solidFill>
              </a:rPr>
              <a:t>void </a:t>
            </a:r>
            <a:r>
              <a:rPr lang="en-US" altLang="zh-CN" sz="2800" dirty="0" err="1" smtClean="0">
                <a:solidFill>
                  <a:schemeClr val="tx1"/>
                </a:solidFill>
              </a:rPr>
              <a:t>IRsend</a:t>
            </a:r>
            <a:r>
              <a:rPr lang="en-US" altLang="zh-CN" sz="2800" dirty="0" smtClean="0">
                <a:solidFill>
                  <a:schemeClr val="tx1"/>
                </a:solidFill>
              </a:rPr>
              <a:t>::</a:t>
            </a:r>
            <a:r>
              <a:rPr lang="en-US" altLang="zh-CN" sz="2800" dirty="0" err="1" smtClean="0">
                <a:solidFill>
                  <a:schemeClr val="tx1"/>
                </a:solidFill>
              </a:rPr>
              <a:t>sendNEC</a:t>
            </a:r>
            <a:r>
              <a:rPr lang="en-US" altLang="zh-CN" sz="2800" dirty="0" smtClean="0">
                <a:solidFill>
                  <a:schemeClr val="tx1"/>
                </a:solidFill>
              </a:rPr>
              <a:t>(unsigned long data, </a:t>
            </a:r>
            <a:r>
              <a:rPr lang="en-US" altLang="zh-CN" sz="2800" dirty="0" err="1" smtClean="0">
                <a:solidFill>
                  <a:schemeClr val="tx1"/>
                </a:solidFill>
              </a:rPr>
              <a:t>int</a:t>
            </a:r>
            <a:r>
              <a:rPr lang="en-US" altLang="zh-CN" sz="2800" dirty="0" smtClean="0">
                <a:solidFill>
                  <a:schemeClr val="tx1"/>
                </a:solidFill>
              </a:rPr>
              <a:t> </a:t>
            </a:r>
            <a:r>
              <a:rPr lang="en-US" altLang="zh-CN" sz="2800" dirty="0" err="1" smtClean="0">
                <a:solidFill>
                  <a:schemeClr val="tx1"/>
                </a:solidFill>
              </a:rPr>
              <a:t>nbits</a:t>
            </a:r>
            <a:r>
              <a:rPr lang="en-US" altLang="zh-CN" sz="2800" dirty="0" smtClean="0">
                <a:solidFill>
                  <a:schemeClr val="tx1"/>
                </a:solidFill>
              </a:rPr>
              <a:t>)</a:t>
            </a:r>
          </a:p>
          <a:p>
            <a:r>
              <a:rPr lang="zh-CN" altLang="en-US" sz="2800" dirty="0" smtClean="0">
                <a:solidFill>
                  <a:schemeClr val="tx1"/>
                </a:solidFill>
              </a:rPr>
              <a:t>通用：</a:t>
            </a:r>
            <a:r>
              <a:rPr lang="en-US" altLang="zh-CN" sz="2800" dirty="0" smtClean="0">
                <a:solidFill>
                  <a:schemeClr val="tx1"/>
                </a:solidFill>
              </a:rPr>
              <a:t>void </a:t>
            </a:r>
            <a:r>
              <a:rPr lang="en-US" altLang="zh-CN" sz="2800" dirty="0" err="1">
                <a:solidFill>
                  <a:schemeClr val="tx1"/>
                </a:solidFill>
              </a:rPr>
              <a:t>IRsend</a:t>
            </a:r>
            <a:r>
              <a:rPr lang="en-US" altLang="zh-CN" sz="2800" dirty="0">
                <a:solidFill>
                  <a:schemeClr val="tx1"/>
                </a:solidFill>
              </a:rPr>
              <a:t>::</a:t>
            </a:r>
            <a:r>
              <a:rPr lang="en-US" altLang="zh-CN" sz="2800" dirty="0" err="1">
                <a:solidFill>
                  <a:schemeClr val="tx1"/>
                </a:solidFill>
              </a:rPr>
              <a:t>sendRaw</a:t>
            </a:r>
            <a:r>
              <a:rPr lang="en-US" altLang="zh-CN" sz="2800" dirty="0">
                <a:solidFill>
                  <a:schemeClr val="tx1"/>
                </a:solidFill>
              </a:rPr>
              <a:t>(unsigned </a:t>
            </a:r>
            <a:r>
              <a:rPr lang="en-US" altLang="zh-CN" sz="2800" dirty="0" err="1">
                <a:solidFill>
                  <a:schemeClr val="tx1"/>
                </a:solidFill>
              </a:rPr>
              <a:t>int</a:t>
            </a:r>
            <a:r>
              <a:rPr lang="en-US" altLang="zh-CN" sz="2800" dirty="0">
                <a:solidFill>
                  <a:schemeClr val="tx1"/>
                </a:solidFill>
              </a:rPr>
              <a:t> </a:t>
            </a:r>
            <a:r>
              <a:rPr lang="en-US" altLang="zh-CN" sz="2800" dirty="0" err="1">
                <a:solidFill>
                  <a:schemeClr val="tx1"/>
                </a:solidFill>
              </a:rPr>
              <a:t>buf</a:t>
            </a:r>
            <a:r>
              <a:rPr lang="en-US" altLang="zh-CN" sz="2800" dirty="0">
                <a:solidFill>
                  <a:schemeClr val="tx1"/>
                </a:solidFill>
              </a:rPr>
              <a:t>[], </a:t>
            </a:r>
            <a:r>
              <a:rPr lang="en-US" altLang="zh-CN" sz="2800" dirty="0" err="1">
                <a:solidFill>
                  <a:schemeClr val="tx1"/>
                </a:solidFill>
              </a:rPr>
              <a:t>int</a:t>
            </a:r>
            <a:r>
              <a:rPr lang="en-US" altLang="zh-CN" sz="2800" dirty="0">
                <a:solidFill>
                  <a:schemeClr val="tx1"/>
                </a:solidFill>
              </a:rPr>
              <a:t> </a:t>
            </a:r>
            <a:r>
              <a:rPr lang="en-US" altLang="zh-CN" sz="2800" dirty="0" err="1">
                <a:solidFill>
                  <a:schemeClr val="tx1"/>
                </a:solidFill>
              </a:rPr>
              <a:t>len</a:t>
            </a:r>
            <a:r>
              <a:rPr lang="en-US" altLang="zh-CN" sz="2800" dirty="0">
                <a:solidFill>
                  <a:schemeClr val="tx1"/>
                </a:solidFill>
              </a:rPr>
              <a:t>, </a:t>
            </a:r>
            <a:r>
              <a:rPr lang="en-US" altLang="zh-CN" sz="2800" dirty="0" err="1">
                <a:solidFill>
                  <a:schemeClr val="tx1"/>
                </a:solidFill>
              </a:rPr>
              <a:t>int</a:t>
            </a:r>
            <a:r>
              <a:rPr lang="en-US" altLang="zh-CN" sz="2800" dirty="0">
                <a:solidFill>
                  <a:schemeClr val="tx1"/>
                </a:solidFill>
              </a:rPr>
              <a:t> </a:t>
            </a:r>
            <a:r>
              <a:rPr lang="en-US" altLang="zh-CN" sz="2800" dirty="0" err="1">
                <a:solidFill>
                  <a:schemeClr val="tx1"/>
                </a:solidFill>
              </a:rPr>
              <a:t>hz</a:t>
            </a:r>
            <a:r>
              <a:rPr lang="en-US" altLang="zh-CN" sz="2800" dirty="0" smtClean="0">
                <a:solidFill>
                  <a:schemeClr val="tx1"/>
                </a:solidFill>
              </a:rPr>
              <a:t>)</a:t>
            </a:r>
          </a:p>
          <a:p>
            <a:r>
              <a:rPr lang="zh-CN" altLang="en-US" sz="2800" dirty="0" smtClean="0">
                <a:solidFill>
                  <a:schemeClr val="tx1"/>
                </a:solidFill>
              </a:rPr>
              <a:t>格力空调神坑</a:t>
            </a:r>
            <a:endParaRPr lang="en-US" altLang="zh-CN" sz="2800" dirty="0" smtClean="0">
              <a:solidFill>
                <a:schemeClr val="tx1"/>
              </a:solidFill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r>
              <a:rPr lang="en-US" altLang="zh-CN" sz="4000" dirty="0" smtClean="0"/>
              <a:t>——</a:t>
            </a:r>
            <a:r>
              <a:rPr lang="zh-CN" altLang="en-US" sz="4000" dirty="0"/>
              <a:t>红外转码部分</a:t>
            </a:r>
          </a:p>
        </p:txBody>
      </p:sp>
      <p:pic>
        <p:nvPicPr>
          <p:cNvPr id="9" name="Picture 2" descr="改正后的效果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4"/>
          <a:stretch/>
        </p:blipFill>
        <p:spPr bwMode="auto">
          <a:xfrm>
            <a:off x="7087830" y="3314688"/>
            <a:ext cx="4819650" cy="318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6616077" y="6501203"/>
            <a:ext cx="5562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http://www.geek-workshop.com/thread-4560-1-1.html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41012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r>
              <a:rPr lang="en-US" altLang="zh-CN" sz="4000" dirty="0" smtClean="0"/>
              <a:t>——</a:t>
            </a:r>
            <a:r>
              <a:rPr lang="zh-CN" altLang="en-US" sz="4000" dirty="0"/>
              <a:t>红外转码部分</a:t>
            </a:r>
          </a:p>
        </p:txBody>
      </p:sp>
      <p:sp>
        <p:nvSpPr>
          <p:cNvPr id="8" name="矩形 7"/>
          <p:cNvSpPr/>
          <p:nvPr/>
        </p:nvSpPr>
        <p:spPr>
          <a:xfrm>
            <a:off x="684212" y="1751527"/>
            <a:ext cx="60812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湿度传感器</a:t>
            </a:r>
            <a:endParaRPr lang="zh-CN" altLang="en-US" sz="2800" dirty="0"/>
          </a:p>
        </p:txBody>
      </p:sp>
      <p:pic>
        <p:nvPicPr>
          <p:cNvPr id="5123" name="Picture 3" descr="dht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2575426"/>
            <a:ext cx="2172715" cy="1592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5416326" y="1751527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/>
              <a:t>加装蜂鸣器提示</a:t>
            </a:r>
            <a:endParaRPr lang="zh-CN" altLang="en-US" sz="2800" dirty="0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653213"/>
              </p:ext>
            </p:extLst>
          </p:nvPr>
        </p:nvGraphicFramePr>
        <p:xfrm>
          <a:off x="5558743" y="2640171"/>
          <a:ext cx="6495881" cy="33551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64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5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5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2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int freq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int time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06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Typechangebuzz(repeat times is mode number)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25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2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Signal sending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50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5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Cannot </a:t>
                      </a:r>
                      <a:r>
                        <a:rPr lang="en-US" sz="1800" kern="100" dirty="0" smtClean="0">
                          <a:effectLst/>
                        </a:rPr>
                        <a:t>find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</a:rPr>
                        <a:t>number_in_mp3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50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0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Temperature incorrect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4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100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0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Other no function button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Silent</a:t>
                      </a:r>
                      <a:endParaRPr lang="zh-CN" sz="18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Silent</a:t>
                      </a:r>
                      <a:endParaRPr lang="zh-CN" sz="18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3103120" y="2848316"/>
            <a:ext cx="21707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/>
              <a:t>加装</a:t>
            </a:r>
            <a:r>
              <a:rPr lang="en-US" altLang="zh-CN" sz="2800" dirty="0" err="1" smtClean="0"/>
              <a:t>lcd</a:t>
            </a:r>
            <a:r>
              <a:rPr lang="zh-CN" altLang="en-US" sz="2800" dirty="0" smtClean="0"/>
              <a:t>屏幕</a:t>
            </a:r>
            <a:endParaRPr lang="zh-CN" altLang="en-US" sz="2800" dirty="0"/>
          </a:p>
        </p:txBody>
      </p:sp>
      <p:pic>
        <p:nvPicPr>
          <p:cNvPr id="5124" name="Picture 4" descr="8115486011_a99d721319_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537" y="3623133"/>
            <a:ext cx="2028369" cy="282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5520742" y="6127390"/>
            <a:ext cx="65725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Serial</a:t>
            </a:r>
            <a:r>
              <a:rPr lang="zh-CN" altLang="zh-CN" sz="2000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输出与</a:t>
            </a:r>
            <a:r>
              <a:rPr lang="en-US" altLang="zh-CN" sz="2000" b="1" kern="100" dirty="0" err="1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lcd</a:t>
            </a:r>
            <a:r>
              <a:rPr lang="zh-CN" altLang="zh-CN" sz="2000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输出之间必然有冲突！！！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7756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r>
              <a:rPr lang="en-US" altLang="zh-CN" sz="4000" dirty="0" smtClean="0"/>
              <a:t>——</a:t>
            </a:r>
            <a:r>
              <a:rPr lang="zh-CN" altLang="en-US" sz="4000" dirty="0"/>
              <a:t>红外转码部分</a:t>
            </a:r>
          </a:p>
        </p:txBody>
      </p:sp>
      <p:sp>
        <p:nvSpPr>
          <p:cNvPr id="16" name="矩形 15"/>
          <p:cNvSpPr/>
          <p:nvPr/>
        </p:nvSpPr>
        <p:spPr>
          <a:xfrm>
            <a:off x="684212" y="1571224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/>
              <a:t>设计的控制遥控器使用方法</a:t>
            </a:r>
            <a:endParaRPr lang="zh-CN" altLang="en-US" sz="2800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/>
          <a:srcRect l="28305" t="34828" r="29629" b="19701"/>
          <a:stretch/>
        </p:blipFill>
        <p:spPr>
          <a:xfrm>
            <a:off x="2478155" y="2094444"/>
            <a:ext cx="7565474" cy="459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r>
              <a:rPr lang="en-US" altLang="zh-CN" sz="4000" dirty="0" smtClean="0"/>
              <a:t>——</a:t>
            </a:r>
            <a:r>
              <a:rPr lang="zh-CN" altLang="en-US" sz="4000" dirty="0"/>
              <a:t>网络控制部分</a:t>
            </a:r>
          </a:p>
        </p:txBody>
      </p:sp>
      <p:sp>
        <p:nvSpPr>
          <p:cNvPr id="9" name="矩形 8"/>
          <p:cNvSpPr/>
          <p:nvPr/>
        </p:nvSpPr>
        <p:spPr>
          <a:xfrm>
            <a:off x="684212" y="2228047"/>
            <a:ext cx="6096000" cy="258840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zh-CN" altLang="en-US" sz="3200" dirty="0" smtClean="0">
                <a:solidFill>
                  <a:prstClr val="white"/>
                </a:solidFill>
              </a:rPr>
              <a:t>设备远程控制</a:t>
            </a:r>
            <a:endParaRPr lang="en-US" altLang="zh-CN" sz="3200" dirty="0" smtClean="0">
              <a:solidFill>
                <a:prstClr val="white"/>
              </a:solidFill>
            </a:endParaRPr>
          </a:p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zh-CN" altLang="en-US" sz="3200" dirty="0" smtClean="0">
                <a:solidFill>
                  <a:prstClr val="white"/>
                </a:solidFill>
              </a:rPr>
              <a:t>远程</a:t>
            </a:r>
            <a:r>
              <a:rPr lang="zh-CN" altLang="en-US" sz="3200" dirty="0">
                <a:solidFill>
                  <a:prstClr val="white"/>
                </a:solidFill>
              </a:rPr>
              <a:t>监控温湿度</a:t>
            </a:r>
          </a:p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zh-CN" altLang="en-US" sz="3200" dirty="0" smtClean="0">
                <a:solidFill>
                  <a:prstClr val="white"/>
                </a:solidFill>
              </a:rPr>
              <a:t>邮件警报</a:t>
            </a:r>
            <a:endParaRPr lang="en-US" altLang="zh-CN" sz="3200" dirty="0" smtClean="0">
              <a:solidFill>
                <a:prstClr val="white"/>
              </a:solidFill>
            </a:endParaRPr>
          </a:p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zh-CN" altLang="en-US" sz="3200" dirty="0" smtClean="0">
                <a:solidFill>
                  <a:prstClr val="white"/>
                </a:solidFill>
              </a:rPr>
              <a:t>微博警报</a:t>
            </a:r>
            <a:endParaRPr lang="zh-CN" altLang="en-US" sz="3200" dirty="0">
              <a:solidFill>
                <a:prstClr val="white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036" y="837393"/>
            <a:ext cx="6126051" cy="591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3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r>
              <a:rPr lang="en-US" altLang="zh-CN" sz="4000" dirty="0" smtClean="0"/>
              <a:t>——</a:t>
            </a:r>
            <a:r>
              <a:rPr lang="zh-CN" altLang="en-US" sz="4000" dirty="0"/>
              <a:t>网络控制部分</a:t>
            </a:r>
          </a:p>
        </p:txBody>
      </p:sp>
      <p:pic>
        <p:nvPicPr>
          <p:cNvPr id="9218" name="Picture 2" descr="IMG_20131021_2341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679" y="1738649"/>
            <a:ext cx="5562017" cy="417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1738648"/>
            <a:ext cx="5565369" cy="417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4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项目简介</a:t>
            </a:r>
            <a:r>
              <a:rPr lang="en-US" altLang="zh-CN" sz="4000" dirty="0" smtClean="0"/>
              <a:t>——</a:t>
            </a:r>
            <a:r>
              <a:rPr lang="zh-CN" altLang="en-US" sz="4000" dirty="0"/>
              <a:t>网络控制部分</a:t>
            </a:r>
          </a:p>
        </p:txBody>
      </p:sp>
      <p:pic>
        <p:nvPicPr>
          <p:cNvPr id="10242" name="Picture 2" descr="Screenshot_2013-10-22-13-03-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184" y="355759"/>
            <a:ext cx="2344311" cy="420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84212" y="1571224"/>
            <a:ext cx="2127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err="1" smtClean="0"/>
              <a:t>Yeelink</a:t>
            </a:r>
            <a:r>
              <a:rPr lang="zh-CN" altLang="en-US" sz="2800" dirty="0" smtClean="0"/>
              <a:t>平台</a:t>
            </a:r>
            <a:endParaRPr lang="zh-CN" altLang="en-US" sz="28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17500" t="16682" r="4303" b="7262"/>
          <a:stretch/>
        </p:blipFill>
        <p:spPr>
          <a:xfrm>
            <a:off x="684212" y="2456648"/>
            <a:ext cx="6835858" cy="3738090"/>
          </a:xfrm>
          <a:prstGeom prst="rect">
            <a:avLst/>
          </a:prstGeom>
        </p:spPr>
      </p:pic>
      <p:pic>
        <p:nvPicPr>
          <p:cNvPr id="10243" name="Picture 3" descr="Screenshot_2013-10-22-13-04-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095" y="3915177"/>
            <a:ext cx="4988768" cy="280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91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4000" dirty="0"/>
              <a:t>成本</a:t>
            </a:r>
            <a:r>
              <a:rPr lang="zh-CN" altLang="en-US" sz="4000" dirty="0" smtClean="0"/>
              <a:t>估算</a:t>
            </a:r>
            <a:endParaRPr lang="zh-CN" altLang="en-US" sz="4000" dirty="0"/>
          </a:p>
        </p:txBody>
      </p:sp>
      <p:sp>
        <p:nvSpPr>
          <p:cNvPr id="4" name="矩形 3"/>
          <p:cNvSpPr/>
          <p:nvPr/>
        </p:nvSpPr>
        <p:spPr>
          <a:xfrm>
            <a:off x="588136" y="1571224"/>
            <a:ext cx="52717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2012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最新款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Arduino UNO R3 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开发板配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SUB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线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*2…………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78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zh-CN" kern="100" dirty="0" smtClean="0">
                <a:effectLst/>
                <a:latin typeface="Cambria Math" panose="02040503050406030204" pitchFamily="18" charset="0"/>
                <a:ea typeface="宋体" panose="02010600030101010101" pitchFamily="2" charset="-122"/>
              </a:rPr>
              <a:t>新版</a:t>
            </a:r>
            <a:r>
              <a:rPr lang="en-US" altLang="zh-CN" kern="100" dirty="0" smtClean="0">
                <a:effectLst/>
                <a:latin typeface="Cambria Math" panose="02040503050406030204" pitchFamily="18" charset="0"/>
                <a:ea typeface="宋体" panose="02010600030101010101" pitchFamily="2" charset="-122"/>
              </a:rPr>
              <a:t> Arduino Ethernet W5100 </a:t>
            </a:r>
            <a:r>
              <a:rPr lang="zh-CN" altLang="zh-CN" kern="100" dirty="0" smtClean="0">
                <a:effectLst/>
                <a:latin typeface="Cambria Math" panose="02040503050406030204" pitchFamily="18" charset="0"/>
                <a:ea typeface="宋体" panose="02010600030101010101" pitchFamily="2" charset="-122"/>
              </a:rPr>
              <a:t>网络扩展板</a:t>
            </a:r>
            <a:r>
              <a:rPr lang="en-US" altLang="zh-CN" kern="100" dirty="0" smtClean="0">
                <a:effectLst/>
                <a:latin typeface="Cambria Math" panose="02040503050406030204" pitchFamily="18" charset="0"/>
                <a:ea typeface="宋体" panose="02010600030101010101" pitchFamily="2" charset="-122"/>
              </a:rPr>
              <a:t> SD</a:t>
            </a:r>
            <a:r>
              <a:rPr lang="zh-CN" altLang="zh-CN" kern="100" dirty="0" smtClean="0">
                <a:effectLst/>
                <a:latin typeface="Cambria Math" panose="02040503050406030204" pitchFamily="18" charset="0"/>
                <a:ea typeface="宋体" panose="02010600030101010101" pitchFamily="2" charset="-122"/>
              </a:rPr>
              <a:t>卡扩展</a:t>
            </a:r>
            <a:r>
              <a:rPr lang="en-US" altLang="zh-CN" kern="100" dirty="0" smtClean="0">
                <a:effectLst/>
                <a:latin typeface="Cambria Math" panose="02040503050406030204" pitchFamily="18" charset="0"/>
                <a:ea typeface="宋体" panose="02010600030101010101" pitchFamily="2" charset="-122"/>
              </a:rPr>
              <a:t>…………</a:t>
            </a:r>
            <a:r>
              <a:rPr lang="zh-CN" altLang="zh-CN" kern="100" dirty="0" smtClean="0">
                <a:effectLst/>
                <a:latin typeface="Cambria Math" panose="020405030504060302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Cambria Math" panose="02040503050406030204" pitchFamily="18" charset="0"/>
                <a:ea typeface="宋体" panose="02010600030101010101" pitchFamily="2" charset="-122"/>
              </a:rPr>
              <a:t>40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Arduino IIC/I2C/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接口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LCD1602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转接板 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………… 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6.5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LCD1602A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液晶特价促销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…………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8.2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AOSONG(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奥松）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DTH11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温湿度传感器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,DHT11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温湿度模块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…………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4.5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HS0038B </a:t>
            </a:r>
            <a:r>
              <a:rPr lang="en-US" altLang="zh-CN" kern="100" dirty="0" err="1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HS0038B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SIP3 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红外遥控接收头 红外接收管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VISHAY  …………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1.8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优质面包板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迷你小面包板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 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实验板 长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8.5CM 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宽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5.5CM 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可以组合拼接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…………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5.5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GP 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超霸 无线话筒电池 玩具遥控器电池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6F22 9V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电池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GP9V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电池 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*2 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3.4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9V 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电池盒 带线电池盒 不带盖 开关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*2…………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3.6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蜂鸣器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…………</a:t>
            </a:r>
            <a:r>
              <a:rPr lang="zh-CN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0.6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zh-CN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以上￥</a:t>
            </a:r>
            <a:r>
              <a:rPr lang="en-US" altLang="zh-CN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152.1</a:t>
            </a:r>
            <a:endParaRPr lang="zh-CN" altLang="zh-CN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59887" y="1569462"/>
            <a:ext cx="592428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以下材料只使用部分</a:t>
            </a:r>
          </a:p>
          <a:p>
            <a:pPr algn="just">
              <a:spcAft>
                <a:spcPts val="0"/>
              </a:spcAft>
            </a:pP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盒装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14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种长度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140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根优质跳线 面包板线 面包板专用线 面包板跳线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…………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10.0</a:t>
            </a:r>
            <a:endParaRPr lang="zh-CN" altLang="zh-CN" sz="2000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面包线 面包板线 面包板扎线 连接线测试线 实验线杜邦线一捆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65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条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…………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5.3</a:t>
            </a:r>
            <a:endParaRPr lang="zh-CN" altLang="zh-CN" sz="2000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常用小功率三极管包等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17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种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170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只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…………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7.5</a:t>
            </a:r>
            <a:endParaRPr lang="zh-CN" altLang="zh-CN" sz="2000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1/4W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五色环电阻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1%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精密度 金属膜电阻包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30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种常用阻值每种阻值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…………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5.9</a:t>
            </a:r>
            <a:endParaRPr lang="zh-CN" altLang="zh-CN" sz="2000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5MM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发射管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940nm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红外发射管（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只）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…………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2.6</a:t>
            </a:r>
            <a:endParaRPr lang="zh-CN" altLang="zh-CN" sz="2000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线束 杜邦线 彩排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40P 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双头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1P 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一头公一头母 长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20CM 12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股优质铜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…………</a:t>
            </a: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6.5</a:t>
            </a:r>
            <a:endParaRPr lang="zh-CN" altLang="zh-CN" sz="2000" kern="100" dirty="0" smtClean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zh-CN" altLang="zh-CN" sz="2000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网线、焊锡、按钮开关费用不计</a:t>
            </a:r>
          </a:p>
          <a:p>
            <a:pPr algn="just">
              <a:spcAft>
                <a:spcPts val="0"/>
              </a:spcAft>
            </a:pPr>
            <a:r>
              <a:rPr lang="zh-CN" altLang="zh-CN" sz="2000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总计：￥</a:t>
            </a:r>
            <a:r>
              <a:rPr lang="en-US" altLang="zh-CN" sz="2000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152.1+</a:t>
            </a:r>
            <a:r>
              <a:rPr lang="zh-CN" altLang="zh-CN" sz="2000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sz="2000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37.8=</a:t>
            </a:r>
            <a:r>
              <a:rPr lang="zh-CN" altLang="zh-CN" sz="2000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￥</a:t>
            </a:r>
            <a:r>
              <a:rPr lang="en-US" altLang="zh-CN" sz="2000" b="1" kern="1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189.9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1875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zh-CN" sz="4000" dirty="0" smtClean="0"/>
              <a:t>项目</a:t>
            </a:r>
            <a:r>
              <a:rPr lang="zh-CN" altLang="en-US" sz="4000" dirty="0" smtClean="0"/>
              <a:t>评价</a:t>
            </a:r>
            <a:endParaRPr lang="zh-CN" altLang="en-US" sz="4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12056" t="10695" r="12420" b="12368"/>
          <a:stretch/>
        </p:blipFill>
        <p:spPr>
          <a:xfrm>
            <a:off x="3206839" y="1681729"/>
            <a:ext cx="8860666" cy="50748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3542" t="41680" r="44886" b="15538"/>
          <a:stretch/>
        </p:blipFill>
        <p:spPr>
          <a:xfrm>
            <a:off x="347729" y="2884869"/>
            <a:ext cx="6388556" cy="36962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l="13640" t="25132" r="49439" b="49692"/>
          <a:stretch/>
        </p:blipFill>
        <p:spPr>
          <a:xfrm>
            <a:off x="5085566" y="4121239"/>
            <a:ext cx="6873994" cy="263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7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4000" dirty="0"/>
              <a:t>心得体会</a:t>
            </a:r>
          </a:p>
        </p:txBody>
      </p:sp>
      <p:sp>
        <p:nvSpPr>
          <p:cNvPr id="8" name="矩形 7"/>
          <p:cNvSpPr/>
          <p:nvPr/>
        </p:nvSpPr>
        <p:spPr>
          <a:xfrm>
            <a:off x="684212" y="2060621"/>
            <a:ext cx="6096000" cy="21298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zh-CN" altLang="en-US" sz="3600" dirty="0" smtClean="0">
                <a:solidFill>
                  <a:prstClr val="white"/>
                </a:solidFill>
              </a:rPr>
              <a:t>不足与改进</a:t>
            </a:r>
            <a:endParaRPr lang="en-US" altLang="zh-CN" sz="3600" dirty="0" smtClean="0">
              <a:solidFill>
                <a:prstClr val="white"/>
              </a:solidFill>
            </a:endParaRPr>
          </a:p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zh-CN" altLang="en-US" sz="3600" dirty="0" smtClean="0">
                <a:solidFill>
                  <a:prstClr val="white"/>
                </a:solidFill>
              </a:rPr>
              <a:t>趣味与受挫</a:t>
            </a:r>
            <a:endParaRPr lang="en-US" altLang="zh-CN" sz="3600" dirty="0" smtClean="0">
              <a:solidFill>
                <a:prstClr val="white"/>
              </a:solidFill>
            </a:endParaRPr>
          </a:p>
          <a:p>
            <a:pPr marL="285750" lvl="0" indent="-285750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Char char=""/>
            </a:pPr>
            <a:r>
              <a:rPr lang="zh-CN" altLang="en-US" sz="3600" dirty="0" smtClean="0">
                <a:solidFill>
                  <a:prstClr val="white"/>
                </a:solidFill>
              </a:rPr>
              <a:t>开放与交流</a:t>
            </a:r>
          </a:p>
        </p:txBody>
      </p:sp>
    </p:spTree>
    <p:extLst>
      <p:ext uri="{BB962C8B-B14F-4D97-AF65-F5344CB8AC3E}">
        <p14:creationId xmlns:p14="http://schemas.microsoft.com/office/powerpoint/2010/main" val="241795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>
          <a:xfrm>
            <a:off x="684212" y="685800"/>
            <a:ext cx="8001000" cy="8854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4000" dirty="0"/>
              <a:t>鸣谢</a:t>
            </a:r>
          </a:p>
        </p:txBody>
      </p:sp>
      <p:sp>
        <p:nvSpPr>
          <p:cNvPr id="8" name="矩形 7"/>
          <p:cNvSpPr/>
          <p:nvPr/>
        </p:nvSpPr>
        <p:spPr>
          <a:xfrm>
            <a:off x="684212" y="1700013"/>
            <a:ext cx="1094541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dirty="0"/>
              <a:t>感谢</a:t>
            </a:r>
            <a:r>
              <a:rPr lang="en-US" altLang="zh-CN" sz="2800" dirty="0" err="1" smtClean="0"/>
              <a:t>arduino</a:t>
            </a:r>
            <a:endParaRPr lang="zh-CN" altLang="zh-CN" sz="2800" dirty="0"/>
          </a:p>
          <a:p>
            <a:r>
              <a:rPr lang="zh-CN" altLang="zh-CN" sz="2800" dirty="0"/>
              <a:t>感谢各大网络交流</a:t>
            </a:r>
            <a:r>
              <a:rPr lang="zh-CN" altLang="zh-CN" sz="2800" dirty="0" smtClean="0"/>
              <a:t>平台</a:t>
            </a:r>
            <a:endParaRPr lang="en-US" altLang="zh-CN" sz="2800" dirty="0" smtClean="0"/>
          </a:p>
          <a:p>
            <a:r>
              <a:rPr lang="zh-CN" altLang="zh-CN" sz="2800" dirty="0" smtClean="0"/>
              <a:t>感谢</a:t>
            </a:r>
            <a:r>
              <a:rPr lang="zh-CN" altLang="zh-CN" sz="2800" dirty="0"/>
              <a:t>复旦大学物理教学实验中心和电子信息教学实验</a:t>
            </a:r>
            <a:r>
              <a:rPr lang="zh-CN" altLang="zh-CN" sz="2800" dirty="0" smtClean="0"/>
              <a:t>中心</a:t>
            </a:r>
            <a:endParaRPr lang="en-US" altLang="zh-CN" sz="2800" dirty="0" smtClean="0"/>
          </a:p>
          <a:p>
            <a:r>
              <a:rPr lang="zh-CN" altLang="zh-CN" sz="2800" dirty="0" smtClean="0"/>
              <a:t>感谢</a:t>
            </a:r>
            <a:r>
              <a:rPr lang="zh-CN" altLang="zh-CN" sz="2800" dirty="0"/>
              <a:t>负责老师对赛事工作的组织筹备！</a:t>
            </a:r>
          </a:p>
          <a:p>
            <a:r>
              <a:rPr lang="en-US" altLang="zh-CN" sz="2800" dirty="0"/>
              <a:t> </a:t>
            </a:r>
            <a:endParaRPr lang="zh-CN" altLang="zh-CN" sz="2800" dirty="0"/>
          </a:p>
          <a:p>
            <a:r>
              <a:rPr lang="zh-CN" altLang="zh-CN" sz="2800" dirty="0" smtClean="0"/>
              <a:t>参考资料</a:t>
            </a:r>
            <a:endParaRPr lang="zh-CN" altLang="zh-CN" sz="2800" dirty="0"/>
          </a:p>
          <a:p>
            <a:r>
              <a:rPr lang="en-US" altLang="zh-CN" sz="2800" i="1" dirty="0"/>
              <a:t>http://www.geek-workshop.com/thread-3444-1-1.html</a:t>
            </a:r>
            <a:endParaRPr lang="zh-CN" altLang="zh-CN" sz="2800" dirty="0"/>
          </a:p>
          <a:p>
            <a:r>
              <a:rPr lang="en-US" altLang="zh-CN" sz="2800" i="1" dirty="0"/>
              <a:t>http://forum.arduino.cc/index.php?topic=128635.msg967608</a:t>
            </a:r>
            <a:endParaRPr lang="zh-CN" altLang="zh-CN" sz="2800" dirty="0"/>
          </a:p>
          <a:p>
            <a:r>
              <a:rPr lang="en-US" altLang="zh-CN" sz="2800" i="1" dirty="0"/>
              <a:t>http://hi.baidu.com/mizuda/item/fdd9c38a8e8237d9d1f8cdf6</a:t>
            </a:r>
            <a:endParaRPr lang="zh-CN" altLang="zh-CN" sz="2800" dirty="0"/>
          </a:p>
        </p:txBody>
      </p:sp>
    </p:spTree>
    <p:extLst>
      <p:ext uri="{BB962C8B-B14F-4D97-AF65-F5344CB8AC3E}">
        <p14:creationId xmlns:p14="http://schemas.microsoft.com/office/powerpoint/2010/main" val="350799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切片">
  <a:themeElements>
    <a:clrScheme name="切片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切片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片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140</TotalTime>
  <Words>524</Words>
  <Application>Microsoft Office PowerPoint</Application>
  <PresentationFormat>宽屏</PresentationFormat>
  <Paragraphs>88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宋体</vt:lpstr>
      <vt:lpstr>幼圆</vt:lpstr>
      <vt:lpstr>Cambria Math</vt:lpstr>
      <vt:lpstr>Century Gothic</vt:lpstr>
      <vt:lpstr>Times New Roman</vt:lpstr>
      <vt:lpstr>Wingdings 3</vt:lpstr>
      <vt:lpstr>切片</vt:lpstr>
      <vt:lpstr>arduino+w5100+yeelink实现红外转码与网络控制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arduino+w5100+yeelink实现红外转码与网络控制</dc:title>
  <dc:creator>li chen</dc:creator>
  <cp:lastModifiedBy>li chen</cp:lastModifiedBy>
  <cp:revision>14</cp:revision>
  <dcterms:created xsi:type="dcterms:W3CDTF">2014-07-02T14:13:39Z</dcterms:created>
  <dcterms:modified xsi:type="dcterms:W3CDTF">2015-11-27T03:17:05Z</dcterms:modified>
</cp:coreProperties>
</file>