
<file path=[Content_Types].xml><?xml version="1.0" encoding="utf-8"?>
<Types xmlns="http://schemas.openxmlformats.org/package/2006/content-types">
  <Default Extension="bin" ContentType="application/vnd.openxmlformats-officedocument.oleObject"/>
  <Default Extension="png" ContentType="image/png"/>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2" r:id="rId3"/>
    <p:sldId id="264" r:id="rId4"/>
    <p:sldId id="263" r:id="rId5"/>
    <p:sldId id="265" r:id="rId6"/>
    <p:sldId id="257" r:id="rId7"/>
    <p:sldId id="258" r:id="rId8"/>
    <p:sldId id="266" r:id="rId9"/>
    <p:sldId id="259" r:id="rId10"/>
    <p:sldId id="260" r:id="rId11"/>
    <p:sldId id="261"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7" d="100"/>
          <a:sy n="87" d="100"/>
        </p:scale>
        <p:origin x="528" y="5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2.wmf"/><Relationship Id="rId1" Type="http://schemas.openxmlformats.org/officeDocument/2006/relationships/image" Target="../media/image1.wmf"/><Relationship Id="rId4" Type="http://schemas.openxmlformats.org/officeDocument/2006/relationships/image" Target="../media/image4.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单击以编辑母版副标题样式</a:t>
            </a:r>
            <a:endParaRPr lang="en-US"/>
          </a:p>
        </p:txBody>
      </p:sp>
      <p:sp>
        <p:nvSpPr>
          <p:cNvPr id="4" name="日期占位符 3"/>
          <p:cNvSpPr>
            <a:spLocks noGrp="1"/>
          </p:cNvSpPr>
          <p:nvPr>
            <p:ph type="dt" sz="half" idx="10"/>
          </p:nvPr>
        </p:nvSpPr>
        <p:spPr/>
        <p:txBody>
          <a:bodyPr/>
          <a:lstStyle/>
          <a:p>
            <a:fld id="{3781A547-5183-466A-847E-F2BB3A07314A}" type="datetimeFigureOut">
              <a:rPr lang="en-US" smtClean="0"/>
              <a:t>11/4/2015</a:t>
            </a:fld>
            <a:endParaRPr lang="en-US"/>
          </a:p>
        </p:txBody>
      </p:sp>
      <p:sp>
        <p:nvSpPr>
          <p:cNvPr id="5" name="页脚占位符 4"/>
          <p:cNvSpPr>
            <a:spLocks noGrp="1"/>
          </p:cNvSpPr>
          <p:nvPr>
            <p:ph type="ftr" sz="quarter" idx="11"/>
          </p:nvPr>
        </p:nvSpPr>
        <p:spPr/>
        <p:txBody>
          <a:bodyPr/>
          <a:lstStyle/>
          <a:p>
            <a:endParaRPr lang="en-US"/>
          </a:p>
        </p:txBody>
      </p:sp>
      <p:sp>
        <p:nvSpPr>
          <p:cNvPr id="6" name="灯片编号占位符 5"/>
          <p:cNvSpPr>
            <a:spLocks noGrp="1"/>
          </p:cNvSpPr>
          <p:nvPr>
            <p:ph type="sldNum" sz="quarter" idx="12"/>
          </p:nvPr>
        </p:nvSpPr>
        <p:spPr/>
        <p:txBody>
          <a:bodyPr/>
          <a:lstStyle/>
          <a:p>
            <a:fld id="{6551E7F5-2790-45BE-9EA4-4F9FDFA0C2DF}" type="slidenum">
              <a:rPr lang="en-US" smtClean="0"/>
              <a:t>‹#›</a:t>
            </a:fld>
            <a:endParaRPr lang="en-US"/>
          </a:p>
        </p:txBody>
      </p:sp>
    </p:spTree>
    <p:extLst>
      <p:ext uri="{BB962C8B-B14F-4D97-AF65-F5344CB8AC3E}">
        <p14:creationId xmlns:p14="http://schemas.microsoft.com/office/powerpoint/2010/main" val="3875488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en-US"/>
          </a:p>
        </p:txBody>
      </p:sp>
      <p:sp>
        <p:nvSpPr>
          <p:cNvPr id="3" name="内容占位符 2"/>
          <p:cNvSpPr>
            <a:spLocks noGrp="1"/>
          </p:cNvSpPr>
          <p:nvPr>
            <p:ph idx="1"/>
          </p:nvPr>
        </p:nvSpPr>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4" name="日期占位符 3"/>
          <p:cNvSpPr>
            <a:spLocks noGrp="1"/>
          </p:cNvSpPr>
          <p:nvPr>
            <p:ph type="dt" sz="half" idx="10"/>
          </p:nvPr>
        </p:nvSpPr>
        <p:spPr/>
        <p:txBody>
          <a:bodyPr/>
          <a:lstStyle/>
          <a:p>
            <a:fld id="{3781A547-5183-466A-847E-F2BB3A07314A}" type="datetimeFigureOut">
              <a:rPr lang="en-US" smtClean="0"/>
              <a:t>11/4/2015</a:t>
            </a:fld>
            <a:endParaRPr lang="en-US"/>
          </a:p>
        </p:txBody>
      </p:sp>
      <p:sp>
        <p:nvSpPr>
          <p:cNvPr id="5" name="页脚占位符 4"/>
          <p:cNvSpPr>
            <a:spLocks noGrp="1"/>
          </p:cNvSpPr>
          <p:nvPr>
            <p:ph type="ftr" sz="quarter" idx="11"/>
          </p:nvPr>
        </p:nvSpPr>
        <p:spPr/>
        <p:txBody>
          <a:bodyPr/>
          <a:lstStyle/>
          <a:p>
            <a:endParaRPr lang="en-US"/>
          </a:p>
        </p:txBody>
      </p:sp>
      <p:sp>
        <p:nvSpPr>
          <p:cNvPr id="6" name="灯片编号占位符 5"/>
          <p:cNvSpPr>
            <a:spLocks noGrp="1"/>
          </p:cNvSpPr>
          <p:nvPr>
            <p:ph type="sldNum" sz="quarter" idx="12"/>
          </p:nvPr>
        </p:nvSpPr>
        <p:spPr/>
        <p:txBody>
          <a:bodyPr/>
          <a:lstStyle/>
          <a:p>
            <a:fld id="{6551E7F5-2790-45BE-9EA4-4F9FDFA0C2DF}" type="slidenum">
              <a:rPr lang="en-US" smtClean="0"/>
              <a:t>‹#›</a:t>
            </a:fld>
            <a:endParaRPr lang="en-US"/>
          </a:p>
        </p:txBody>
      </p:sp>
    </p:spTree>
    <p:extLst>
      <p:ext uri="{BB962C8B-B14F-4D97-AF65-F5344CB8AC3E}">
        <p14:creationId xmlns:p14="http://schemas.microsoft.com/office/powerpoint/2010/main" val="11640833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编辑母版文本样式</a:t>
            </a:r>
          </a:p>
        </p:txBody>
      </p:sp>
      <p:sp>
        <p:nvSpPr>
          <p:cNvPr id="4" name="日期占位符 3"/>
          <p:cNvSpPr>
            <a:spLocks noGrp="1"/>
          </p:cNvSpPr>
          <p:nvPr>
            <p:ph type="dt" sz="half" idx="10"/>
          </p:nvPr>
        </p:nvSpPr>
        <p:spPr/>
        <p:txBody>
          <a:bodyPr/>
          <a:lstStyle/>
          <a:p>
            <a:fld id="{3781A547-5183-466A-847E-F2BB3A07314A}" type="datetimeFigureOut">
              <a:rPr lang="en-US" smtClean="0"/>
              <a:t>11/4/2015</a:t>
            </a:fld>
            <a:endParaRPr lang="en-US"/>
          </a:p>
        </p:txBody>
      </p:sp>
      <p:sp>
        <p:nvSpPr>
          <p:cNvPr id="5" name="页脚占位符 4"/>
          <p:cNvSpPr>
            <a:spLocks noGrp="1"/>
          </p:cNvSpPr>
          <p:nvPr>
            <p:ph type="ftr" sz="quarter" idx="11"/>
          </p:nvPr>
        </p:nvSpPr>
        <p:spPr/>
        <p:txBody>
          <a:bodyPr/>
          <a:lstStyle/>
          <a:p>
            <a:endParaRPr lang="en-US"/>
          </a:p>
        </p:txBody>
      </p:sp>
      <p:sp>
        <p:nvSpPr>
          <p:cNvPr id="6" name="灯片编号占位符 5"/>
          <p:cNvSpPr>
            <a:spLocks noGrp="1"/>
          </p:cNvSpPr>
          <p:nvPr>
            <p:ph type="sldNum" sz="quarter" idx="12"/>
          </p:nvPr>
        </p:nvSpPr>
        <p:spPr/>
        <p:txBody>
          <a:bodyPr/>
          <a:lstStyle/>
          <a:p>
            <a:fld id="{6551E7F5-2790-45BE-9EA4-4F9FDFA0C2DF}" type="slidenum">
              <a:rPr lang="en-US" smtClean="0"/>
              <a:t>‹#›</a:t>
            </a:fld>
            <a:endParaRPr lang="en-US"/>
          </a:p>
        </p:txBody>
      </p:sp>
    </p:spTree>
    <p:extLst>
      <p:ext uri="{BB962C8B-B14F-4D97-AF65-F5344CB8AC3E}">
        <p14:creationId xmlns:p14="http://schemas.microsoft.com/office/powerpoint/2010/main" val="5583384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5" name="日期占位符 4"/>
          <p:cNvSpPr>
            <a:spLocks noGrp="1"/>
          </p:cNvSpPr>
          <p:nvPr>
            <p:ph type="dt" sz="half" idx="10"/>
          </p:nvPr>
        </p:nvSpPr>
        <p:spPr/>
        <p:txBody>
          <a:bodyPr/>
          <a:lstStyle/>
          <a:p>
            <a:fld id="{3781A547-5183-466A-847E-F2BB3A07314A}" type="datetimeFigureOut">
              <a:rPr lang="en-US" smtClean="0"/>
              <a:t>11/4/2015</a:t>
            </a:fld>
            <a:endParaRPr lang="en-US"/>
          </a:p>
        </p:txBody>
      </p:sp>
      <p:sp>
        <p:nvSpPr>
          <p:cNvPr id="6" name="页脚占位符 5"/>
          <p:cNvSpPr>
            <a:spLocks noGrp="1"/>
          </p:cNvSpPr>
          <p:nvPr>
            <p:ph type="ftr" sz="quarter" idx="11"/>
          </p:nvPr>
        </p:nvSpPr>
        <p:spPr/>
        <p:txBody>
          <a:bodyPr/>
          <a:lstStyle/>
          <a:p>
            <a:endParaRPr lang="en-US"/>
          </a:p>
        </p:txBody>
      </p:sp>
      <p:sp>
        <p:nvSpPr>
          <p:cNvPr id="7" name="灯片编号占位符 6"/>
          <p:cNvSpPr>
            <a:spLocks noGrp="1"/>
          </p:cNvSpPr>
          <p:nvPr>
            <p:ph type="sldNum" sz="quarter" idx="12"/>
          </p:nvPr>
        </p:nvSpPr>
        <p:spPr/>
        <p:txBody>
          <a:bodyPr/>
          <a:lstStyle/>
          <a:p>
            <a:fld id="{6551E7F5-2790-45BE-9EA4-4F9FDFA0C2DF}" type="slidenum">
              <a:rPr lang="en-US" smtClean="0"/>
              <a:t>‹#›</a:t>
            </a:fld>
            <a:endParaRPr lang="en-US"/>
          </a:p>
        </p:txBody>
      </p:sp>
    </p:spTree>
    <p:extLst>
      <p:ext uri="{BB962C8B-B14F-4D97-AF65-F5344CB8AC3E}">
        <p14:creationId xmlns:p14="http://schemas.microsoft.com/office/powerpoint/2010/main" val="18580285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7" name="日期占位符 6"/>
          <p:cNvSpPr>
            <a:spLocks noGrp="1"/>
          </p:cNvSpPr>
          <p:nvPr>
            <p:ph type="dt" sz="half" idx="10"/>
          </p:nvPr>
        </p:nvSpPr>
        <p:spPr/>
        <p:txBody>
          <a:bodyPr/>
          <a:lstStyle/>
          <a:p>
            <a:fld id="{3781A547-5183-466A-847E-F2BB3A07314A}" type="datetimeFigureOut">
              <a:rPr lang="en-US" smtClean="0"/>
              <a:t>11/4/2015</a:t>
            </a:fld>
            <a:endParaRPr lang="en-US"/>
          </a:p>
        </p:txBody>
      </p:sp>
      <p:sp>
        <p:nvSpPr>
          <p:cNvPr id="8" name="页脚占位符 7"/>
          <p:cNvSpPr>
            <a:spLocks noGrp="1"/>
          </p:cNvSpPr>
          <p:nvPr>
            <p:ph type="ftr" sz="quarter" idx="11"/>
          </p:nvPr>
        </p:nvSpPr>
        <p:spPr/>
        <p:txBody>
          <a:bodyPr/>
          <a:lstStyle/>
          <a:p>
            <a:endParaRPr lang="en-US"/>
          </a:p>
        </p:txBody>
      </p:sp>
      <p:sp>
        <p:nvSpPr>
          <p:cNvPr id="9" name="灯片编号占位符 8"/>
          <p:cNvSpPr>
            <a:spLocks noGrp="1"/>
          </p:cNvSpPr>
          <p:nvPr>
            <p:ph type="sldNum" sz="quarter" idx="12"/>
          </p:nvPr>
        </p:nvSpPr>
        <p:spPr/>
        <p:txBody>
          <a:bodyPr/>
          <a:lstStyle/>
          <a:p>
            <a:fld id="{6551E7F5-2790-45BE-9EA4-4F9FDFA0C2DF}" type="slidenum">
              <a:rPr lang="en-US" smtClean="0"/>
              <a:t>‹#›</a:t>
            </a:fld>
            <a:endParaRPr lang="en-US"/>
          </a:p>
        </p:txBody>
      </p:sp>
    </p:spTree>
    <p:extLst>
      <p:ext uri="{BB962C8B-B14F-4D97-AF65-F5344CB8AC3E}">
        <p14:creationId xmlns:p14="http://schemas.microsoft.com/office/powerpoint/2010/main" val="22824134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en-US"/>
          </a:p>
        </p:txBody>
      </p:sp>
      <p:sp>
        <p:nvSpPr>
          <p:cNvPr id="3" name="日期占位符 2"/>
          <p:cNvSpPr>
            <a:spLocks noGrp="1"/>
          </p:cNvSpPr>
          <p:nvPr>
            <p:ph type="dt" sz="half" idx="10"/>
          </p:nvPr>
        </p:nvSpPr>
        <p:spPr/>
        <p:txBody>
          <a:bodyPr/>
          <a:lstStyle/>
          <a:p>
            <a:fld id="{3781A547-5183-466A-847E-F2BB3A07314A}" type="datetimeFigureOut">
              <a:rPr lang="en-US" smtClean="0"/>
              <a:t>11/4/2015</a:t>
            </a:fld>
            <a:endParaRPr lang="en-US"/>
          </a:p>
        </p:txBody>
      </p:sp>
      <p:sp>
        <p:nvSpPr>
          <p:cNvPr id="4" name="页脚占位符 3"/>
          <p:cNvSpPr>
            <a:spLocks noGrp="1"/>
          </p:cNvSpPr>
          <p:nvPr>
            <p:ph type="ftr" sz="quarter" idx="11"/>
          </p:nvPr>
        </p:nvSpPr>
        <p:spPr/>
        <p:txBody>
          <a:bodyPr/>
          <a:lstStyle/>
          <a:p>
            <a:endParaRPr lang="en-US"/>
          </a:p>
        </p:txBody>
      </p:sp>
      <p:sp>
        <p:nvSpPr>
          <p:cNvPr id="5" name="灯片编号占位符 4"/>
          <p:cNvSpPr>
            <a:spLocks noGrp="1"/>
          </p:cNvSpPr>
          <p:nvPr>
            <p:ph type="sldNum" sz="quarter" idx="12"/>
          </p:nvPr>
        </p:nvSpPr>
        <p:spPr/>
        <p:txBody>
          <a:bodyPr/>
          <a:lstStyle/>
          <a:p>
            <a:fld id="{6551E7F5-2790-45BE-9EA4-4F9FDFA0C2DF}" type="slidenum">
              <a:rPr lang="en-US" smtClean="0"/>
              <a:t>‹#›</a:t>
            </a:fld>
            <a:endParaRPr lang="en-US"/>
          </a:p>
        </p:txBody>
      </p:sp>
    </p:spTree>
    <p:extLst>
      <p:ext uri="{BB962C8B-B14F-4D97-AF65-F5344CB8AC3E}">
        <p14:creationId xmlns:p14="http://schemas.microsoft.com/office/powerpoint/2010/main" val="31642074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781A547-5183-466A-847E-F2BB3A07314A}" type="datetimeFigureOut">
              <a:rPr lang="en-US" smtClean="0"/>
              <a:t>11/4/2015</a:t>
            </a:fld>
            <a:endParaRPr lang="en-US"/>
          </a:p>
        </p:txBody>
      </p:sp>
      <p:sp>
        <p:nvSpPr>
          <p:cNvPr id="3" name="页脚占位符 2"/>
          <p:cNvSpPr>
            <a:spLocks noGrp="1"/>
          </p:cNvSpPr>
          <p:nvPr>
            <p:ph type="ftr" sz="quarter" idx="11"/>
          </p:nvPr>
        </p:nvSpPr>
        <p:spPr/>
        <p:txBody>
          <a:bodyPr/>
          <a:lstStyle/>
          <a:p>
            <a:endParaRPr lang="en-US"/>
          </a:p>
        </p:txBody>
      </p:sp>
      <p:sp>
        <p:nvSpPr>
          <p:cNvPr id="4" name="灯片编号占位符 3"/>
          <p:cNvSpPr>
            <a:spLocks noGrp="1"/>
          </p:cNvSpPr>
          <p:nvPr>
            <p:ph type="sldNum" sz="quarter" idx="12"/>
          </p:nvPr>
        </p:nvSpPr>
        <p:spPr/>
        <p:txBody>
          <a:bodyPr/>
          <a:lstStyle/>
          <a:p>
            <a:fld id="{6551E7F5-2790-45BE-9EA4-4F9FDFA0C2DF}" type="slidenum">
              <a:rPr lang="en-US" smtClean="0"/>
              <a:t>‹#›</a:t>
            </a:fld>
            <a:endParaRPr lang="en-US"/>
          </a:p>
        </p:txBody>
      </p:sp>
    </p:spTree>
    <p:extLst>
      <p:ext uri="{BB962C8B-B14F-4D97-AF65-F5344CB8AC3E}">
        <p14:creationId xmlns:p14="http://schemas.microsoft.com/office/powerpoint/2010/main" val="531250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3781A547-5183-466A-847E-F2BB3A07314A}" type="datetimeFigureOut">
              <a:rPr lang="en-US" smtClean="0"/>
              <a:t>11/4/2015</a:t>
            </a:fld>
            <a:endParaRPr lang="en-US"/>
          </a:p>
        </p:txBody>
      </p:sp>
      <p:sp>
        <p:nvSpPr>
          <p:cNvPr id="6" name="页脚占位符 5"/>
          <p:cNvSpPr>
            <a:spLocks noGrp="1"/>
          </p:cNvSpPr>
          <p:nvPr>
            <p:ph type="ftr" sz="quarter" idx="11"/>
          </p:nvPr>
        </p:nvSpPr>
        <p:spPr/>
        <p:txBody>
          <a:bodyPr/>
          <a:lstStyle/>
          <a:p>
            <a:endParaRPr lang="en-US"/>
          </a:p>
        </p:txBody>
      </p:sp>
      <p:sp>
        <p:nvSpPr>
          <p:cNvPr id="7" name="灯片编号占位符 6"/>
          <p:cNvSpPr>
            <a:spLocks noGrp="1"/>
          </p:cNvSpPr>
          <p:nvPr>
            <p:ph type="sldNum" sz="quarter" idx="12"/>
          </p:nvPr>
        </p:nvSpPr>
        <p:spPr/>
        <p:txBody>
          <a:bodyPr/>
          <a:lstStyle/>
          <a:p>
            <a:fld id="{6551E7F5-2790-45BE-9EA4-4F9FDFA0C2DF}" type="slidenum">
              <a:rPr lang="en-US" smtClean="0"/>
              <a:t>‹#›</a:t>
            </a:fld>
            <a:endParaRPr lang="en-US"/>
          </a:p>
        </p:txBody>
      </p:sp>
    </p:spTree>
    <p:extLst>
      <p:ext uri="{BB962C8B-B14F-4D97-AF65-F5344CB8AC3E}">
        <p14:creationId xmlns:p14="http://schemas.microsoft.com/office/powerpoint/2010/main" val="30277043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3781A547-5183-466A-847E-F2BB3A07314A}" type="datetimeFigureOut">
              <a:rPr lang="en-US" smtClean="0"/>
              <a:t>11/4/2015</a:t>
            </a:fld>
            <a:endParaRPr lang="en-US"/>
          </a:p>
        </p:txBody>
      </p:sp>
      <p:sp>
        <p:nvSpPr>
          <p:cNvPr id="6" name="页脚占位符 5"/>
          <p:cNvSpPr>
            <a:spLocks noGrp="1"/>
          </p:cNvSpPr>
          <p:nvPr>
            <p:ph type="ftr" sz="quarter" idx="11"/>
          </p:nvPr>
        </p:nvSpPr>
        <p:spPr/>
        <p:txBody>
          <a:bodyPr/>
          <a:lstStyle/>
          <a:p>
            <a:endParaRPr lang="en-US"/>
          </a:p>
        </p:txBody>
      </p:sp>
      <p:sp>
        <p:nvSpPr>
          <p:cNvPr id="7" name="灯片编号占位符 6"/>
          <p:cNvSpPr>
            <a:spLocks noGrp="1"/>
          </p:cNvSpPr>
          <p:nvPr>
            <p:ph type="sldNum" sz="quarter" idx="12"/>
          </p:nvPr>
        </p:nvSpPr>
        <p:spPr/>
        <p:txBody>
          <a:bodyPr/>
          <a:lstStyle/>
          <a:p>
            <a:fld id="{6551E7F5-2790-45BE-9EA4-4F9FDFA0C2DF}" type="slidenum">
              <a:rPr lang="en-US" smtClean="0"/>
              <a:t>‹#›</a:t>
            </a:fld>
            <a:endParaRPr lang="en-US"/>
          </a:p>
        </p:txBody>
      </p:sp>
    </p:spTree>
    <p:extLst>
      <p:ext uri="{BB962C8B-B14F-4D97-AF65-F5344CB8AC3E}">
        <p14:creationId xmlns:p14="http://schemas.microsoft.com/office/powerpoint/2010/main" val="17979024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en-US"/>
          </a:p>
        </p:txBody>
      </p:sp>
      <p:sp>
        <p:nvSpPr>
          <p:cNvPr id="3" name="竖排文字占位符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4" name="日期占位符 3"/>
          <p:cNvSpPr>
            <a:spLocks noGrp="1"/>
          </p:cNvSpPr>
          <p:nvPr>
            <p:ph type="dt" sz="half" idx="10"/>
          </p:nvPr>
        </p:nvSpPr>
        <p:spPr/>
        <p:txBody>
          <a:bodyPr/>
          <a:lstStyle/>
          <a:p>
            <a:fld id="{3781A547-5183-466A-847E-F2BB3A07314A}" type="datetimeFigureOut">
              <a:rPr lang="en-US" smtClean="0"/>
              <a:t>11/4/2015</a:t>
            </a:fld>
            <a:endParaRPr lang="en-US"/>
          </a:p>
        </p:txBody>
      </p:sp>
      <p:sp>
        <p:nvSpPr>
          <p:cNvPr id="5" name="页脚占位符 4"/>
          <p:cNvSpPr>
            <a:spLocks noGrp="1"/>
          </p:cNvSpPr>
          <p:nvPr>
            <p:ph type="ftr" sz="quarter" idx="11"/>
          </p:nvPr>
        </p:nvSpPr>
        <p:spPr/>
        <p:txBody>
          <a:bodyPr/>
          <a:lstStyle/>
          <a:p>
            <a:endParaRPr lang="en-US"/>
          </a:p>
        </p:txBody>
      </p:sp>
      <p:sp>
        <p:nvSpPr>
          <p:cNvPr id="6" name="灯片编号占位符 5"/>
          <p:cNvSpPr>
            <a:spLocks noGrp="1"/>
          </p:cNvSpPr>
          <p:nvPr>
            <p:ph type="sldNum" sz="quarter" idx="12"/>
          </p:nvPr>
        </p:nvSpPr>
        <p:spPr/>
        <p:txBody>
          <a:bodyPr/>
          <a:lstStyle/>
          <a:p>
            <a:fld id="{6551E7F5-2790-45BE-9EA4-4F9FDFA0C2DF}" type="slidenum">
              <a:rPr lang="en-US" smtClean="0"/>
              <a:t>‹#›</a:t>
            </a:fld>
            <a:endParaRPr lang="en-US"/>
          </a:p>
        </p:txBody>
      </p:sp>
    </p:spTree>
    <p:extLst>
      <p:ext uri="{BB962C8B-B14F-4D97-AF65-F5344CB8AC3E}">
        <p14:creationId xmlns:p14="http://schemas.microsoft.com/office/powerpoint/2010/main" val="11470697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4" name="日期占位符 3"/>
          <p:cNvSpPr>
            <a:spLocks noGrp="1"/>
          </p:cNvSpPr>
          <p:nvPr>
            <p:ph type="dt" sz="half" idx="10"/>
          </p:nvPr>
        </p:nvSpPr>
        <p:spPr/>
        <p:txBody>
          <a:bodyPr/>
          <a:lstStyle/>
          <a:p>
            <a:fld id="{3781A547-5183-466A-847E-F2BB3A07314A}" type="datetimeFigureOut">
              <a:rPr lang="en-US" smtClean="0"/>
              <a:t>11/4/2015</a:t>
            </a:fld>
            <a:endParaRPr lang="en-US"/>
          </a:p>
        </p:txBody>
      </p:sp>
      <p:sp>
        <p:nvSpPr>
          <p:cNvPr id="5" name="页脚占位符 4"/>
          <p:cNvSpPr>
            <a:spLocks noGrp="1"/>
          </p:cNvSpPr>
          <p:nvPr>
            <p:ph type="ftr" sz="quarter" idx="11"/>
          </p:nvPr>
        </p:nvSpPr>
        <p:spPr/>
        <p:txBody>
          <a:bodyPr/>
          <a:lstStyle/>
          <a:p>
            <a:endParaRPr lang="en-US"/>
          </a:p>
        </p:txBody>
      </p:sp>
      <p:sp>
        <p:nvSpPr>
          <p:cNvPr id="6" name="灯片编号占位符 5"/>
          <p:cNvSpPr>
            <a:spLocks noGrp="1"/>
          </p:cNvSpPr>
          <p:nvPr>
            <p:ph type="sldNum" sz="quarter" idx="12"/>
          </p:nvPr>
        </p:nvSpPr>
        <p:spPr/>
        <p:txBody>
          <a:bodyPr/>
          <a:lstStyle/>
          <a:p>
            <a:fld id="{6551E7F5-2790-45BE-9EA4-4F9FDFA0C2DF}" type="slidenum">
              <a:rPr lang="en-US" smtClean="0"/>
              <a:t>‹#›</a:t>
            </a:fld>
            <a:endParaRPr lang="en-US"/>
          </a:p>
        </p:txBody>
      </p:sp>
    </p:spTree>
    <p:extLst>
      <p:ext uri="{BB962C8B-B14F-4D97-AF65-F5344CB8AC3E}">
        <p14:creationId xmlns:p14="http://schemas.microsoft.com/office/powerpoint/2010/main" val="14354259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81A547-5183-466A-847E-F2BB3A07314A}" type="datetimeFigureOut">
              <a:rPr lang="en-US" smtClean="0"/>
              <a:t>11/4/2015</a:t>
            </a:fld>
            <a:endParaRPr 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551E7F5-2790-45BE-9EA4-4F9FDFA0C2DF}" type="slidenum">
              <a:rPr lang="en-US" smtClean="0"/>
              <a:t>‹#›</a:t>
            </a:fld>
            <a:endParaRPr lang="en-US"/>
          </a:p>
        </p:txBody>
      </p:sp>
    </p:spTree>
    <p:extLst>
      <p:ext uri="{BB962C8B-B14F-4D97-AF65-F5344CB8AC3E}">
        <p14:creationId xmlns:p14="http://schemas.microsoft.com/office/powerpoint/2010/main" val="22137298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oleObject" Target="../embeddings/oleObject1.bin"/><Relationship Id="rId7" Type="http://schemas.openxmlformats.org/officeDocument/2006/relationships/image" Target="../media/image5.png"/><Relationship Id="rId12" Type="http://schemas.openxmlformats.org/officeDocument/2006/relationships/image" Target="../media/image4.wmf"/><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2.wmf"/><Relationship Id="rId11" Type="http://schemas.openxmlformats.org/officeDocument/2006/relationships/oleObject" Target="../embeddings/oleObject4.bin"/><Relationship Id="rId5" Type="http://schemas.openxmlformats.org/officeDocument/2006/relationships/oleObject" Target="../embeddings/oleObject2.bin"/><Relationship Id="rId10" Type="http://schemas.openxmlformats.org/officeDocument/2006/relationships/image" Target="../media/image3.wmf"/><Relationship Id="rId4" Type="http://schemas.openxmlformats.org/officeDocument/2006/relationships/image" Target="../media/image1.wmf"/><Relationship Id="rId9" Type="http://schemas.openxmlformats.org/officeDocument/2006/relationships/oleObject" Target="../embeddings/oleObject3.bin"/></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852855" y="1230923"/>
            <a:ext cx="10823330" cy="4107840"/>
          </a:xfrm>
        </p:spPr>
        <p:txBody>
          <a:bodyPr>
            <a:normAutofit fontScale="90000"/>
          </a:bodyPr>
          <a:lstStyle/>
          <a:p>
            <a:r>
              <a:rPr lang="en-US" b="1" dirty="0"/>
              <a:t>An Adaptive Computer-aided Tongue Diagnosis Method using Color-calibration Preprocessing and Multiple Feature Synthesis based on Android </a:t>
            </a:r>
            <a:r>
              <a:rPr lang="en-US" b="1" dirty="0" smtClean="0"/>
              <a:t>Platform</a:t>
            </a:r>
            <a:endParaRPr lang="en-US" dirty="0"/>
          </a:p>
        </p:txBody>
      </p:sp>
    </p:spTree>
    <p:extLst>
      <p:ext uri="{BB962C8B-B14F-4D97-AF65-F5344CB8AC3E}">
        <p14:creationId xmlns:p14="http://schemas.microsoft.com/office/powerpoint/2010/main" val="20971104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Background</a:t>
            </a:r>
            <a:endParaRPr lang="en-US" dirty="0"/>
          </a:p>
        </p:txBody>
      </p:sp>
      <p:sp>
        <p:nvSpPr>
          <p:cNvPr id="3" name="内容占位符 2"/>
          <p:cNvSpPr>
            <a:spLocks noGrp="1"/>
          </p:cNvSpPr>
          <p:nvPr>
            <p:ph idx="1"/>
          </p:nvPr>
        </p:nvSpPr>
        <p:spPr/>
        <p:txBody>
          <a:bodyPr>
            <a:normAutofit/>
          </a:bodyPr>
          <a:lstStyle/>
          <a:p>
            <a:r>
              <a:rPr lang="en-US" dirty="0" smtClean="0"/>
              <a:t>According to Traditional Chinese Medicine (TCM), </a:t>
            </a:r>
            <a:r>
              <a:rPr lang="en-US" dirty="0"/>
              <a:t>t</a:t>
            </a:r>
            <a:r>
              <a:rPr lang="en-US" dirty="0" smtClean="0"/>
              <a:t>he </a:t>
            </a:r>
            <a:r>
              <a:rPr lang="en-US" dirty="0"/>
              <a:t>tongue can reflect the condition of organs as well as the degree and progression of </a:t>
            </a:r>
            <a:r>
              <a:rPr lang="en-US" dirty="0" smtClean="0"/>
              <a:t>disease.</a:t>
            </a:r>
          </a:p>
          <a:p>
            <a:r>
              <a:rPr lang="en-US" dirty="0" smtClean="0"/>
              <a:t>The </a:t>
            </a:r>
            <a:r>
              <a:rPr lang="en-US" dirty="0" smtClean="0"/>
              <a:t>prevalence </a:t>
            </a:r>
            <a:r>
              <a:rPr lang="en-US" dirty="0"/>
              <a:t>and capability of mobile phones offer an ideal </a:t>
            </a:r>
            <a:r>
              <a:rPr lang="en-US" dirty="0" smtClean="0"/>
              <a:t>platform </a:t>
            </a:r>
            <a:r>
              <a:rPr lang="en-US" dirty="0"/>
              <a:t>for our tongue diagnosis system to be </a:t>
            </a:r>
            <a:r>
              <a:rPr lang="en-US" dirty="0" smtClean="0"/>
              <a:t>practiced.</a:t>
            </a:r>
            <a:endParaRPr lang="en-US" dirty="0"/>
          </a:p>
        </p:txBody>
      </p:sp>
    </p:spTree>
    <p:extLst>
      <p:ext uri="{BB962C8B-B14F-4D97-AF65-F5344CB8AC3E}">
        <p14:creationId xmlns:p14="http://schemas.microsoft.com/office/powerpoint/2010/main" val="35453655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dirty="0" smtClean="0"/>
              <a:t>Problem</a:t>
            </a:r>
            <a:endParaRPr lang="en-US" dirty="0"/>
          </a:p>
        </p:txBody>
      </p:sp>
      <p:sp>
        <p:nvSpPr>
          <p:cNvPr id="3" name="内容占位符 2"/>
          <p:cNvSpPr>
            <a:spLocks noGrp="1"/>
          </p:cNvSpPr>
          <p:nvPr>
            <p:ph idx="1"/>
          </p:nvPr>
        </p:nvSpPr>
        <p:spPr/>
        <p:txBody>
          <a:bodyPr/>
          <a:lstStyle/>
          <a:p>
            <a:r>
              <a:rPr lang="en-US" dirty="0"/>
              <a:t>In traditional method of tongue diagnosis, doctors determine the syndrome mainly through </a:t>
            </a:r>
            <a:r>
              <a:rPr lang="en-US" b="1" dirty="0"/>
              <a:t>visual observation</a:t>
            </a:r>
            <a:r>
              <a:rPr lang="en-US" dirty="0"/>
              <a:t> and </a:t>
            </a:r>
            <a:r>
              <a:rPr lang="en-US" b="1" dirty="0"/>
              <a:t>subjective experience.</a:t>
            </a:r>
          </a:p>
          <a:p>
            <a:r>
              <a:rPr lang="en-US" dirty="0" smtClean="0"/>
              <a:t>Quite </a:t>
            </a:r>
            <a:r>
              <a:rPr lang="en-US" dirty="0" smtClean="0"/>
              <a:t>a few computerized tongue diagnosis </a:t>
            </a:r>
            <a:r>
              <a:rPr lang="en-US" dirty="0" smtClean="0"/>
              <a:t>method</a:t>
            </a:r>
            <a:r>
              <a:rPr lang="en-US" dirty="0" smtClean="0"/>
              <a:t>s are </a:t>
            </a:r>
            <a:r>
              <a:rPr lang="en-US" dirty="0" smtClean="0"/>
              <a:t>quite </a:t>
            </a:r>
            <a:r>
              <a:rPr lang="en-US" b="1" dirty="0" smtClean="0"/>
              <a:t>sensitive</a:t>
            </a:r>
            <a:r>
              <a:rPr lang="en-US" dirty="0" smtClean="0"/>
              <a:t> to the quality of the initial tongue image</a:t>
            </a:r>
            <a:r>
              <a:rPr lang="en-US" dirty="0" smtClean="0"/>
              <a:t>. Camera </a:t>
            </a:r>
            <a:r>
              <a:rPr lang="en-US" dirty="0"/>
              <a:t>bears the possibility of </a:t>
            </a:r>
            <a:r>
              <a:rPr lang="en-US" b="1" dirty="0"/>
              <a:t>distorting</a:t>
            </a:r>
            <a:r>
              <a:rPr lang="en-US" dirty="0"/>
              <a:t> the original colors of the images</a:t>
            </a:r>
          </a:p>
        </p:txBody>
      </p:sp>
    </p:spTree>
    <p:extLst>
      <p:ext uri="{BB962C8B-B14F-4D97-AF65-F5344CB8AC3E}">
        <p14:creationId xmlns:p14="http://schemas.microsoft.com/office/powerpoint/2010/main" val="6937519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dirty="0" smtClean="0"/>
              <a:t>What we do</a:t>
            </a:r>
            <a:endParaRPr lang="en-US" dirty="0"/>
          </a:p>
        </p:txBody>
      </p:sp>
      <p:sp>
        <p:nvSpPr>
          <p:cNvPr id="3" name="内容占位符 2"/>
          <p:cNvSpPr>
            <a:spLocks noGrp="1"/>
          </p:cNvSpPr>
          <p:nvPr>
            <p:ph idx="1"/>
          </p:nvPr>
        </p:nvSpPr>
        <p:spPr/>
        <p:txBody>
          <a:bodyPr/>
          <a:lstStyle/>
          <a:p>
            <a:pPr marL="0" indent="0">
              <a:buNone/>
            </a:pPr>
            <a:r>
              <a:rPr lang="en-US" dirty="0" smtClean="0"/>
              <a:t>An Android APP:</a:t>
            </a:r>
          </a:p>
          <a:p>
            <a:r>
              <a:rPr lang="en-US" dirty="0" smtClean="0"/>
              <a:t>Use </a:t>
            </a:r>
            <a:r>
              <a:rPr lang="en-US" dirty="0"/>
              <a:t>QCGP to solve the problem of white balance</a:t>
            </a:r>
          </a:p>
          <a:p>
            <a:r>
              <a:rPr lang="en-US" dirty="0" smtClean="0"/>
              <a:t>Adapted </a:t>
            </a:r>
            <a:r>
              <a:rPr lang="en-US" dirty="0"/>
              <a:t>HSV model in Tongue brim pixels searching</a:t>
            </a:r>
          </a:p>
          <a:p>
            <a:r>
              <a:rPr lang="en-US" dirty="0" smtClean="0"/>
              <a:t>Adapted </a:t>
            </a:r>
            <a:r>
              <a:rPr lang="en-US" dirty="0"/>
              <a:t>inverted pentagonal four-line tongue outline searching and linking </a:t>
            </a:r>
            <a:r>
              <a:rPr lang="en-US" dirty="0" smtClean="0"/>
              <a:t>algorithm</a:t>
            </a:r>
            <a:endParaRPr lang="en-US" dirty="0"/>
          </a:p>
          <a:p>
            <a:r>
              <a:rPr lang="en-US" dirty="0" smtClean="0"/>
              <a:t>Accuracy </a:t>
            </a:r>
            <a:r>
              <a:rPr lang="en-US" dirty="0"/>
              <a:t>and effectiveness corroborated with professional clinicians</a:t>
            </a:r>
          </a:p>
        </p:txBody>
      </p:sp>
    </p:spTree>
    <p:extLst>
      <p:ext uri="{BB962C8B-B14F-4D97-AF65-F5344CB8AC3E}">
        <p14:creationId xmlns:p14="http://schemas.microsoft.com/office/powerpoint/2010/main" val="23058503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dirty="0" smtClean="0"/>
              <a:t>QCGP(Quadratic Combining GW&amp;PR)</a:t>
            </a:r>
            <a:endParaRPr lang="en-US" dirty="0"/>
          </a:p>
        </p:txBody>
      </p:sp>
      <p:sp>
        <p:nvSpPr>
          <p:cNvPr id="3" name="内容占位符 2"/>
          <p:cNvSpPr>
            <a:spLocks noGrp="1"/>
          </p:cNvSpPr>
          <p:nvPr>
            <p:ph idx="1"/>
          </p:nvPr>
        </p:nvSpPr>
        <p:spPr>
          <a:xfrm>
            <a:off x="838200" y="1825625"/>
            <a:ext cx="10515600" cy="3089275"/>
          </a:xfrm>
        </p:spPr>
        <p:txBody>
          <a:bodyPr/>
          <a:lstStyle/>
          <a:p>
            <a:r>
              <a:rPr lang="en-US" dirty="0" smtClean="0"/>
              <a:t>a)	Grey World Method</a:t>
            </a:r>
          </a:p>
          <a:p>
            <a:pPr marL="0" indent="0">
              <a:buNone/>
            </a:pPr>
            <a:r>
              <a:rPr lang="en-US" dirty="0"/>
              <a:t>assuming </a:t>
            </a:r>
            <a:r>
              <a:rPr lang="en-US" dirty="0" smtClean="0"/>
              <a:t>a </a:t>
            </a:r>
            <a:r>
              <a:rPr lang="en-US" dirty="0"/>
              <a:t>certain standard spatial spectral average exists </a:t>
            </a:r>
          </a:p>
          <a:p>
            <a:r>
              <a:rPr lang="en-US" dirty="0" smtClean="0"/>
              <a:t>b)	Perfect Reflector Method</a:t>
            </a:r>
          </a:p>
          <a:p>
            <a:pPr marL="0" indent="0">
              <a:buNone/>
            </a:pPr>
            <a:r>
              <a:rPr lang="en-US" dirty="0"/>
              <a:t>most reflective spot </a:t>
            </a:r>
            <a:r>
              <a:rPr lang="en-US" dirty="0" smtClean="0"/>
              <a:t>can </a:t>
            </a:r>
            <a:r>
              <a:rPr lang="en-US" dirty="0"/>
              <a:t>be used to scale </a:t>
            </a:r>
            <a:r>
              <a:rPr lang="en-US" dirty="0" smtClean="0"/>
              <a:t>RGB </a:t>
            </a:r>
            <a:r>
              <a:rPr lang="en-US" dirty="0"/>
              <a:t>values of </a:t>
            </a:r>
            <a:r>
              <a:rPr lang="en-US" dirty="0" smtClean="0"/>
              <a:t>other area</a:t>
            </a:r>
            <a:endParaRPr lang="en-US" dirty="0"/>
          </a:p>
          <a:p>
            <a:r>
              <a:rPr lang="en-US" dirty="0" smtClean="0"/>
              <a:t>c)	Quadratic combining two balance algorithms</a:t>
            </a:r>
            <a:endParaRPr lang="en-US" dirty="0"/>
          </a:p>
        </p:txBody>
      </p:sp>
      <p:sp>
        <p:nvSpPr>
          <p:cNvPr id="6" name="Rectangle 4"/>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7" name="对象 6"/>
          <p:cNvGraphicFramePr>
            <a:graphicFrameLocks noChangeAspect="1"/>
          </p:cNvGraphicFramePr>
          <p:nvPr>
            <p:extLst>
              <p:ext uri="{D42A27DB-BD31-4B8C-83A1-F6EECF244321}">
                <p14:modId xmlns:p14="http://schemas.microsoft.com/office/powerpoint/2010/main" val="921716169"/>
              </p:ext>
            </p:extLst>
          </p:nvPr>
        </p:nvGraphicFramePr>
        <p:xfrm>
          <a:off x="1758463" y="4586654"/>
          <a:ext cx="3126460" cy="1128346"/>
        </p:xfrm>
        <a:graphic>
          <a:graphicData uri="http://schemas.openxmlformats.org/presentationml/2006/ole">
            <mc:AlternateContent xmlns:mc="http://schemas.openxmlformats.org/markup-compatibility/2006">
              <mc:Choice xmlns:v="urn:schemas-microsoft-com:vml" Requires="v">
                <p:oleObj spid="_x0000_s4127" name="MathType 6.0 Equation" r:id="rId3" imgW="1473200" imgH="533400" progId="Equation.DSMT4">
                  <p:embed/>
                </p:oleObj>
              </mc:Choice>
              <mc:Fallback>
                <p:oleObj name="MathType 6.0 Equation" r:id="rId3" imgW="1473200" imgH="533400" progId="Equation.DSMT4">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58463" y="4586654"/>
                        <a:ext cx="3126460" cy="1128346"/>
                      </a:xfrm>
                      <a:prstGeom prst="rect">
                        <a:avLst/>
                      </a:prstGeom>
                      <a:noFill/>
                    </p:spPr>
                  </p:pic>
                </p:oleObj>
              </mc:Fallback>
            </mc:AlternateContent>
          </a:graphicData>
        </a:graphic>
      </p:graphicFrame>
      <p:sp>
        <p:nvSpPr>
          <p:cNvPr id="8" name="Rectangle 6"/>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0" name="Rectangle 8"/>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2" name="Rectangle 10"/>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3" name="对象 12"/>
          <p:cNvGraphicFramePr>
            <a:graphicFrameLocks noChangeAspect="1"/>
          </p:cNvGraphicFramePr>
          <p:nvPr>
            <p:extLst>
              <p:ext uri="{D42A27DB-BD31-4B8C-83A1-F6EECF244321}">
                <p14:modId xmlns:p14="http://schemas.microsoft.com/office/powerpoint/2010/main" val="3602112003"/>
              </p:ext>
            </p:extLst>
          </p:nvPr>
        </p:nvGraphicFramePr>
        <p:xfrm>
          <a:off x="5742157" y="1734893"/>
          <a:ext cx="2205356" cy="641838"/>
        </p:xfrm>
        <a:graphic>
          <a:graphicData uri="http://schemas.openxmlformats.org/presentationml/2006/ole">
            <mc:AlternateContent xmlns:mc="http://schemas.openxmlformats.org/markup-compatibility/2006">
              <mc:Choice xmlns:v="urn:schemas-microsoft-com:vml" Requires="v">
                <p:oleObj spid="_x0000_s4128" name="MathType 6.0 Equation" r:id="rId5" imgW="1358900" imgH="419100" progId="Equation.DSMT4">
                  <p:embed/>
                </p:oleObj>
              </mc:Choice>
              <mc:Fallback>
                <p:oleObj name="MathType 6.0 Equation" r:id="rId5" imgW="1358900" imgH="419100" progId="Equation.DSMT4">
                  <p:embed/>
                  <p:pic>
                    <p:nvPicPr>
                      <p:cNvPr id="0" name="Object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42157" y="1734893"/>
                        <a:ext cx="2205356" cy="641838"/>
                      </a:xfrm>
                      <a:prstGeom prst="rect">
                        <a:avLst/>
                      </a:prstGeom>
                      <a:noFill/>
                    </p:spPr>
                  </p:pic>
                </p:oleObj>
              </mc:Fallback>
            </mc:AlternateContent>
          </a:graphicData>
        </a:graphic>
      </p:graphicFrame>
      <mc:AlternateContent xmlns:mc="http://schemas.openxmlformats.org/markup-compatibility/2006" xmlns:a14="http://schemas.microsoft.com/office/drawing/2010/main">
        <mc:Choice Requires="a14">
          <p:sp>
            <p:nvSpPr>
              <p:cNvPr id="15" name="矩形 14"/>
              <p:cNvSpPr/>
              <p:nvPr/>
            </p:nvSpPr>
            <p:spPr>
              <a:xfrm>
                <a:off x="6456315" y="2673533"/>
                <a:ext cx="2567691" cy="69672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m:rPr>
                              <m:sty m:val="p"/>
                            </m:rPr>
                            <a:rPr lang="en-US">
                              <a:latin typeface="Cambria Math" panose="02040503050406030204" pitchFamily="18" charset="0"/>
                            </a:rPr>
                            <m:t>R</m:t>
                          </m:r>
                        </m:e>
                        <m:sub>
                          <m:r>
                            <a:rPr lang="en-US" i="1">
                              <a:latin typeface="Cambria Math" panose="02040503050406030204" pitchFamily="18" charset="0"/>
                            </a:rPr>
                            <m:t>𝑛𝑒𝑤</m:t>
                          </m:r>
                        </m:sub>
                      </m:sSub>
                      <m:r>
                        <a:rPr lang="en-US" i="0">
                          <a:latin typeface="Cambria Math" panose="02040503050406030204" pitchFamily="18" charset="0"/>
                        </a:rPr>
                        <m:t>=</m:t>
                      </m:r>
                      <m:r>
                        <m:rPr>
                          <m:sty m:val="p"/>
                        </m:rPr>
                        <a:rPr lang="en-US" i="0">
                          <a:latin typeface="Cambria Math" panose="02040503050406030204" pitchFamily="18" charset="0"/>
                        </a:rPr>
                        <m:t>R</m:t>
                      </m:r>
                      <m:r>
                        <a:rPr lang="en-US" i="0">
                          <a:latin typeface="Cambria Math" panose="02040503050406030204" pitchFamily="18" charset="0"/>
                        </a:rPr>
                        <m:t>×</m:t>
                      </m:r>
                      <m:f>
                        <m:fPr>
                          <m:ctrlPr>
                            <a:rPr lang="en-US" i="1">
                              <a:latin typeface="Cambria Math" panose="02040503050406030204" pitchFamily="18" charset="0"/>
                            </a:rPr>
                          </m:ctrlPr>
                        </m:fPr>
                        <m:num>
                          <m:r>
                            <a:rPr lang="en-US" i="0">
                              <a:latin typeface="Cambria Math" panose="02040503050406030204" pitchFamily="18" charset="0"/>
                            </a:rPr>
                            <m:t>255</m:t>
                          </m:r>
                        </m:num>
                        <m:den>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𝐴𝑣𝑔𝑇𝑜𝑝</m:t>
                              </m:r>
                              <m:r>
                                <a:rPr lang="en-US" i="0">
                                  <a:latin typeface="Cambria Math" panose="02040503050406030204" pitchFamily="18" charset="0"/>
                                </a:rPr>
                                <m:t>10%</m:t>
                              </m:r>
                            </m:sub>
                          </m:sSub>
                        </m:den>
                      </m:f>
                    </m:oMath>
                  </m:oMathPara>
                </a14:m>
                <a:endParaRPr lang="en-US" dirty="0"/>
              </a:p>
            </p:txBody>
          </p:sp>
        </mc:Choice>
        <mc:Fallback xmlns="">
          <p:sp>
            <p:nvSpPr>
              <p:cNvPr id="15" name="矩形 14"/>
              <p:cNvSpPr>
                <a:spLocks noRot="1" noChangeAspect="1" noMove="1" noResize="1" noEditPoints="1" noAdjustHandles="1" noChangeArrowheads="1" noChangeShapeType="1" noTextEdit="1"/>
              </p:cNvSpPr>
              <p:nvPr/>
            </p:nvSpPr>
            <p:spPr>
              <a:xfrm>
                <a:off x="6456315" y="2673533"/>
                <a:ext cx="2567691" cy="696729"/>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矩形 15"/>
              <p:cNvSpPr/>
              <p:nvPr/>
            </p:nvSpPr>
            <p:spPr>
              <a:xfrm>
                <a:off x="8347718" y="1632029"/>
                <a:ext cx="1914948" cy="689291"/>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m:rPr>
                              <m:sty m:val="p"/>
                            </m:rPr>
                            <a:rPr lang="en-US">
                              <a:latin typeface="Cambria Math" panose="02040503050406030204" pitchFamily="18" charset="0"/>
                            </a:rPr>
                            <m:t>R</m:t>
                          </m:r>
                        </m:e>
                        <m:sub>
                          <m:r>
                            <a:rPr lang="en-US" i="1">
                              <a:latin typeface="Cambria Math" panose="02040503050406030204" pitchFamily="18" charset="0"/>
                            </a:rPr>
                            <m:t>𝑛𝑒𝑤</m:t>
                          </m:r>
                        </m:sub>
                      </m:sSub>
                      <m:r>
                        <a:rPr lang="en-US" i="0">
                          <a:latin typeface="Cambria Math" panose="02040503050406030204" pitchFamily="18" charset="0"/>
                        </a:rPr>
                        <m:t>=</m:t>
                      </m:r>
                      <m:r>
                        <m:rPr>
                          <m:sty m:val="p"/>
                        </m:rPr>
                        <a:rPr lang="en-US" i="0">
                          <a:latin typeface="Cambria Math" panose="02040503050406030204" pitchFamily="18" charset="0"/>
                        </a:rPr>
                        <m:t>R</m:t>
                      </m:r>
                      <m:r>
                        <a:rPr lang="en-US" i="0">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𝐾</m:t>
                          </m:r>
                        </m:num>
                        <m:den>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𝐴𝑣𝑔</m:t>
                              </m:r>
                            </m:sub>
                          </m:sSub>
                        </m:den>
                      </m:f>
                    </m:oMath>
                  </m:oMathPara>
                </a14:m>
                <a:endParaRPr lang="en-US" dirty="0"/>
              </a:p>
            </p:txBody>
          </p:sp>
        </mc:Choice>
        <mc:Fallback xmlns="">
          <p:sp>
            <p:nvSpPr>
              <p:cNvPr id="16" name="矩形 15"/>
              <p:cNvSpPr>
                <a:spLocks noRot="1" noChangeAspect="1" noMove="1" noResize="1" noEditPoints="1" noAdjustHandles="1" noChangeArrowheads="1" noChangeShapeType="1" noTextEdit="1"/>
              </p:cNvSpPr>
              <p:nvPr/>
            </p:nvSpPr>
            <p:spPr>
              <a:xfrm>
                <a:off x="8347718" y="1632029"/>
                <a:ext cx="1914948" cy="689291"/>
              </a:xfrm>
              <a:prstGeom prst="rect">
                <a:avLst/>
              </a:prstGeom>
              <a:blipFill>
                <a:blip r:embed="rId8"/>
                <a:stretch>
                  <a:fillRect/>
                </a:stretch>
              </a:blipFill>
            </p:spPr>
            <p:txBody>
              <a:bodyPr/>
              <a:lstStyle/>
              <a:p>
                <a:r>
                  <a:rPr lang="en-US">
                    <a:noFill/>
                  </a:rPr>
                  <a:t> </a:t>
                </a:r>
              </a:p>
            </p:txBody>
          </p:sp>
        </mc:Fallback>
      </mc:AlternateContent>
      <p:sp>
        <p:nvSpPr>
          <p:cNvPr id="17" name="Rectangle 16"/>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8" name="对象 17"/>
          <p:cNvGraphicFramePr>
            <a:graphicFrameLocks noChangeAspect="1"/>
          </p:cNvGraphicFramePr>
          <p:nvPr>
            <p:extLst>
              <p:ext uri="{D42A27DB-BD31-4B8C-83A1-F6EECF244321}">
                <p14:modId xmlns:p14="http://schemas.microsoft.com/office/powerpoint/2010/main" val="3465498512"/>
              </p:ext>
            </p:extLst>
          </p:nvPr>
        </p:nvGraphicFramePr>
        <p:xfrm>
          <a:off x="5882834" y="4557347"/>
          <a:ext cx="2486549" cy="654355"/>
        </p:xfrm>
        <a:graphic>
          <a:graphicData uri="http://schemas.openxmlformats.org/presentationml/2006/ole">
            <mc:AlternateContent xmlns:mc="http://schemas.openxmlformats.org/markup-compatibility/2006">
              <mc:Choice xmlns:v="urn:schemas-microsoft-com:vml" Requires="v">
                <p:oleObj spid="_x0000_s4129" name="MathType 6.0 Equation" r:id="rId9" imgW="1498600" imgH="419100" progId="Equation.DSMT4">
                  <p:embed/>
                </p:oleObj>
              </mc:Choice>
              <mc:Fallback>
                <p:oleObj name="MathType 6.0 Equation" r:id="rId9" imgW="1498600" imgH="419100" progId="Equation.DSMT4">
                  <p:embed/>
                  <p:pic>
                    <p:nvPicPr>
                      <p:cNvPr id="0" name="Object 1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882834" y="4557347"/>
                        <a:ext cx="2486549" cy="654355"/>
                      </a:xfrm>
                      <a:prstGeom prst="rect">
                        <a:avLst/>
                      </a:prstGeom>
                      <a:noFill/>
                    </p:spPr>
                  </p:pic>
                </p:oleObj>
              </mc:Fallback>
            </mc:AlternateContent>
          </a:graphicData>
        </a:graphic>
      </p:graphicFrame>
      <p:sp>
        <p:nvSpPr>
          <p:cNvPr id="19" name="Rectangle 18"/>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20" name="对象 19"/>
          <p:cNvGraphicFramePr>
            <a:graphicFrameLocks noChangeAspect="1"/>
          </p:cNvGraphicFramePr>
          <p:nvPr>
            <p:extLst>
              <p:ext uri="{D42A27DB-BD31-4B8C-83A1-F6EECF244321}">
                <p14:modId xmlns:p14="http://schemas.microsoft.com/office/powerpoint/2010/main" val="1942387904"/>
              </p:ext>
            </p:extLst>
          </p:nvPr>
        </p:nvGraphicFramePr>
        <p:xfrm>
          <a:off x="5882834" y="5267113"/>
          <a:ext cx="2856720" cy="715611"/>
        </p:xfrm>
        <a:graphic>
          <a:graphicData uri="http://schemas.openxmlformats.org/presentationml/2006/ole">
            <mc:AlternateContent xmlns:mc="http://schemas.openxmlformats.org/markup-compatibility/2006">
              <mc:Choice xmlns:v="urn:schemas-microsoft-com:vml" Requires="v">
                <p:oleObj spid="_x0000_s4130" name="MathType 6.0 Equation" r:id="rId11" imgW="1586811" imgH="393529" progId="Equation.DSMT4">
                  <p:embed/>
                </p:oleObj>
              </mc:Choice>
              <mc:Fallback>
                <p:oleObj name="MathType 6.0 Equation" r:id="rId11" imgW="1586811" imgH="393529" progId="Equation.DSMT4">
                  <p:embed/>
                  <p:pic>
                    <p:nvPicPr>
                      <p:cNvPr id="0" name="Object 17"/>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882834" y="5267113"/>
                        <a:ext cx="2856720" cy="715611"/>
                      </a:xfrm>
                      <a:prstGeom prst="rect">
                        <a:avLst/>
                      </a:prstGeom>
                      <a:noFill/>
                    </p:spPr>
                  </p:pic>
                </p:oleObj>
              </mc:Fallback>
            </mc:AlternateContent>
          </a:graphicData>
        </a:graphic>
      </p:graphicFrame>
    </p:spTree>
    <p:extLst>
      <p:ext uri="{BB962C8B-B14F-4D97-AF65-F5344CB8AC3E}">
        <p14:creationId xmlns:p14="http://schemas.microsoft.com/office/powerpoint/2010/main" val="14551656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White Balance</a:t>
            </a:r>
            <a:endParaRPr lang="en-US" dirty="0"/>
          </a:p>
        </p:txBody>
      </p:sp>
      <p:pic>
        <p:nvPicPr>
          <p:cNvPr id="4" name="内容占位符 3"/>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911625" y="2575760"/>
            <a:ext cx="3162300" cy="2857500"/>
          </a:xfrm>
          <a:prstGeom prst="rect">
            <a:avLst/>
          </a:prstGeom>
          <a:noFill/>
          <a:ln>
            <a:noFill/>
          </a:ln>
        </p:spPr>
      </p:pic>
      <p:sp>
        <p:nvSpPr>
          <p:cNvPr id="5" name="矩形 4"/>
          <p:cNvSpPr/>
          <p:nvPr/>
        </p:nvSpPr>
        <p:spPr>
          <a:xfrm>
            <a:off x="2550532" y="5679803"/>
            <a:ext cx="2044149" cy="369332"/>
          </a:xfrm>
          <a:prstGeom prst="rect">
            <a:avLst/>
          </a:prstGeom>
        </p:spPr>
        <p:txBody>
          <a:bodyPr wrap="none">
            <a:spAutoFit/>
          </a:bodyPr>
          <a:lstStyle/>
          <a:p>
            <a:r>
              <a:rPr lang="en-US" kern="100" dirty="0">
                <a:latin typeface="Times New Roman" panose="02020603050405020304" pitchFamily="18" charset="0"/>
                <a:ea typeface="宋体" panose="02010600030101010101" pitchFamily="2" charset="-122"/>
              </a:rPr>
              <a:t>Initial tongue image</a:t>
            </a:r>
            <a:endParaRPr lang="en-US" dirty="0"/>
          </a:p>
        </p:txBody>
      </p:sp>
      <p:pic>
        <p:nvPicPr>
          <p:cNvPr id="6" name="图片 5"/>
          <p:cNvPicPr/>
          <p:nvPr/>
        </p:nvPicPr>
        <p:blipFill>
          <a:blip r:embed="rId3">
            <a:extLst>
              <a:ext uri="{28A0092B-C50C-407E-A947-70E740481C1C}">
                <a14:useLocalDpi xmlns:a14="http://schemas.microsoft.com/office/drawing/2010/main" val="0"/>
              </a:ext>
            </a:extLst>
          </a:blip>
          <a:srcRect/>
          <a:stretch>
            <a:fillRect/>
          </a:stretch>
        </p:blipFill>
        <p:spPr bwMode="auto">
          <a:xfrm>
            <a:off x="6959110" y="2578976"/>
            <a:ext cx="3162300" cy="2854284"/>
          </a:xfrm>
          <a:prstGeom prst="rect">
            <a:avLst/>
          </a:prstGeom>
          <a:noFill/>
          <a:ln>
            <a:noFill/>
          </a:ln>
        </p:spPr>
      </p:pic>
      <p:sp>
        <p:nvSpPr>
          <p:cNvPr id="7" name="矩形 6"/>
          <p:cNvSpPr/>
          <p:nvPr/>
        </p:nvSpPr>
        <p:spPr>
          <a:xfrm>
            <a:off x="6763203" y="5679775"/>
            <a:ext cx="3554113" cy="369332"/>
          </a:xfrm>
          <a:prstGeom prst="rect">
            <a:avLst/>
          </a:prstGeom>
        </p:spPr>
        <p:txBody>
          <a:bodyPr wrap="none">
            <a:spAutoFit/>
          </a:bodyPr>
          <a:lstStyle/>
          <a:p>
            <a:pPr algn="ctr"/>
            <a:r>
              <a:rPr lang="en-US" kern="100" dirty="0">
                <a:latin typeface="Times New Roman" panose="02020603050405020304" pitchFamily="18" charset="0"/>
                <a:ea typeface="宋体" panose="02010600030101010101" pitchFamily="2" charset="-122"/>
                <a:cs typeface="Times New Roman" panose="02020603050405020304" pitchFamily="18" charset="0"/>
              </a:rPr>
              <a:t>Tongue image after color calibration</a:t>
            </a:r>
            <a:endParaRPr lang="en-US" kern="100" dirty="0">
              <a:latin typeface="Calibri" panose="020F0502020204030204" pitchFamily="34" charset="0"/>
              <a:ea typeface="宋体"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21696606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Main procedure</a:t>
            </a:r>
            <a:endParaRPr lang="en-US" dirty="0"/>
          </a:p>
        </p:txBody>
      </p:sp>
      <p:pic>
        <p:nvPicPr>
          <p:cNvPr id="4" name="图片 3" descr="1_sobel"/>
          <p:cNvPicPr/>
          <p:nvPr/>
        </p:nvPicPr>
        <p:blipFill>
          <a:blip r:embed="rId2">
            <a:extLst>
              <a:ext uri="{28A0092B-C50C-407E-A947-70E740481C1C}">
                <a14:useLocalDpi xmlns:a14="http://schemas.microsoft.com/office/drawing/2010/main" val="0"/>
              </a:ext>
            </a:extLst>
          </a:blip>
          <a:srcRect/>
          <a:stretch>
            <a:fillRect/>
          </a:stretch>
        </p:blipFill>
        <p:spPr bwMode="auto">
          <a:xfrm>
            <a:off x="838200" y="2772144"/>
            <a:ext cx="2368717" cy="2143125"/>
          </a:xfrm>
          <a:prstGeom prst="rect">
            <a:avLst/>
          </a:prstGeom>
          <a:noFill/>
          <a:ln>
            <a:noFill/>
          </a:ln>
        </p:spPr>
      </p:pic>
      <p:pic>
        <p:nvPicPr>
          <p:cNvPr id="5" name="内容占位符 4" descr="1_canny"/>
          <p:cNvPicPr>
            <a:picLocks noGrp="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3659720" y="2772143"/>
            <a:ext cx="2371725" cy="2143125"/>
          </a:xfrm>
          <a:prstGeom prst="rect">
            <a:avLst/>
          </a:prstGeom>
          <a:noFill/>
          <a:ln>
            <a:noFill/>
          </a:ln>
        </p:spPr>
      </p:pic>
      <p:pic>
        <p:nvPicPr>
          <p:cNvPr id="7" name="图片 6" descr="1_edge3"/>
          <p:cNvPicPr/>
          <p:nvPr/>
        </p:nvPicPr>
        <p:blipFill>
          <a:blip r:embed="rId4">
            <a:extLst>
              <a:ext uri="{28A0092B-C50C-407E-A947-70E740481C1C}">
                <a14:useLocalDpi xmlns:a14="http://schemas.microsoft.com/office/drawing/2010/main" val="0"/>
              </a:ext>
            </a:extLst>
          </a:blip>
          <a:srcRect/>
          <a:stretch>
            <a:fillRect/>
          </a:stretch>
        </p:blipFill>
        <p:spPr bwMode="auto">
          <a:xfrm>
            <a:off x="9225694" y="2789192"/>
            <a:ext cx="2348202" cy="2126075"/>
          </a:xfrm>
          <a:prstGeom prst="rect">
            <a:avLst/>
          </a:prstGeom>
          <a:noFill/>
          <a:ln>
            <a:noFill/>
          </a:ln>
        </p:spPr>
      </p:pic>
      <p:sp>
        <p:nvSpPr>
          <p:cNvPr id="8" name="矩形 7"/>
          <p:cNvSpPr/>
          <p:nvPr/>
        </p:nvSpPr>
        <p:spPr>
          <a:xfrm>
            <a:off x="9225694" y="5002800"/>
            <a:ext cx="2194767" cy="369332"/>
          </a:xfrm>
          <a:prstGeom prst="rect">
            <a:avLst/>
          </a:prstGeom>
        </p:spPr>
        <p:txBody>
          <a:bodyPr wrap="none">
            <a:spAutoFit/>
          </a:bodyPr>
          <a:lstStyle/>
          <a:p>
            <a:pPr algn="ctr"/>
            <a:r>
              <a:rPr lang="en-US" kern="100" dirty="0">
                <a:latin typeface="Times New Roman" panose="02020603050405020304" pitchFamily="18" charset="0"/>
                <a:ea typeface="宋体" panose="02010600030101010101" pitchFamily="2" charset="-122"/>
                <a:cs typeface="Times New Roman" panose="02020603050405020304" pitchFamily="18" charset="0"/>
              </a:rPr>
              <a:t>Tongue outline image</a:t>
            </a:r>
            <a:endParaRPr lang="en-US" kern="100" dirty="0">
              <a:latin typeface="Calibri" panose="020F0502020204030204" pitchFamily="34" charset="0"/>
              <a:ea typeface="宋体" panose="02010600030101010101" pitchFamily="2" charset="-122"/>
              <a:cs typeface="Times New Roman" panose="02020603050405020304" pitchFamily="18" charset="0"/>
            </a:endParaRPr>
          </a:p>
        </p:txBody>
      </p:sp>
      <p:sp>
        <p:nvSpPr>
          <p:cNvPr id="9" name="矩形 8"/>
          <p:cNvSpPr/>
          <p:nvPr/>
        </p:nvSpPr>
        <p:spPr>
          <a:xfrm>
            <a:off x="6226818" y="5002800"/>
            <a:ext cx="2717411" cy="369332"/>
          </a:xfrm>
          <a:prstGeom prst="rect">
            <a:avLst/>
          </a:prstGeom>
        </p:spPr>
        <p:txBody>
          <a:bodyPr wrap="none">
            <a:spAutoFit/>
          </a:bodyPr>
          <a:lstStyle/>
          <a:p>
            <a:r>
              <a:rPr lang="en-US" kern="100" dirty="0">
                <a:latin typeface="Times New Roman" panose="02020603050405020304" pitchFamily="18" charset="0"/>
                <a:ea typeface="宋体" panose="02010600030101010101" pitchFamily="2" charset="-122"/>
              </a:rPr>
              <a:t>General tongue brim image</a:t>
            </a:r>
            <a:endParaRPr lang="en-US" dirty="0"/>
          </a:p>
        </p:txBody>
      </p:sp>
      <p:pic>
        <p:nvPicPr>
          <p:cNvPr id="10" name="图片 9"/>
          <p:cNvPicPr/>
          <p:nvPr/>
        </p:nvPicPr>
        <p:blipFill>
          <a:blip r:embed="rId5">
            <a:extLst>
              <a:ext uri="{28A0092B-C50C-407E-A947-70E740481C1C}">
                <a14:useLocalDpi xmlns:a14="http://schemas.microsoft.com/office/drawing/2010/main" val="0"/>
              </a:ext>
            </a:extLst>
          </a:blip>
          <a:srcRect/>
          <a:stretch>
            <a:fillRect/>
          </a:stretch>
        </p:blipFill>
        <p:spPr bwMode="auto">
          <a:xfrm>
            <a:off x="6401166" y="2750471"/>
            <a:ext cx="2371725" cy="2164796"/>
          </a:xfrm>
          <a:prstGeom prst="rect">
            <a:avLst/>
          </a:prstGeom>
          <a:noFill/>
          <a:ln>
            <a:noFill/>
          </a:ln>
        </p:spPr>
      </p:pic>
      <p:sp>
        <p:nvSpPr>
          <p:cNvPr id="11" name="矩形 10"/>
          <p:cNvSpPr/>
          <p:nvPr/>
        </p:nvSpPr>
        <p:spPr>
          <a:xfrm>
            <a:off x="3805906" y="5002800"/>
            <a:ext cx="2079352" cy="369332"/>
          </a:xfrm>
          <a:prstGeom prst="rect">
            <a:avLst/>
          </a:prstGeom>
        </p:spPr>
        <p:txBody>
          <a:bodyPr wrap="none">
            <a:spAutoFit/>
          </a:bodyPr>
          <a:lstStyle/>
          <a:p>
            <a:r>
              <a:rPr lang="en-US" kern="100" dirty="0">
                <a:latin typeface="Times New Roman" panose="02020603050405020304" pitchFamily="18" charset="0"/>
                <a:ea typeface="宋体" panose="02010600030101010101" pitchFamily="2" charset="-122"/>
              </a:rPr>
              <a:t>Tongue edges image</a:t>
            </a:r>
            <a:endParaRPr lang="en-US" dirty="0"/>
          </a:p>
        </p:txBody>
      </p:sp>
      <p:sp>
        <p:nvSpPr>
          <p:cNvPr id="12" name="矩形 11"/>
          <p:cNvSpPr/>
          <p:nvPr/>
        </p:nvSpPr>
        <p:spPr>
          <a:xfrm>
            <a:off x="1064617" y="5002800"/>
            <a:ext cx="1949508" cy="369332"/>
          </a:xfrm>
          <a:prstGeom prst="rect">
            <a:avLst/>
          </a:prstGeom>
        </p:spPr>
        <p:txBody>
          <a:bodyPr wrap="none">
            <a:spAutoFit/>
          </a:bodyPr>
          <a:lstStyle/>
          <a:p>
            <a:r>
              <a:rPr lang="en-US" kern="100" dirty="0">
                <a:latin typeface="Times New Roman" panose="02020603050405020304" pitchFamily="18" charset="0"/>
                <a:ea typeface="宋体" panose="02010600030101010101" pitchFamily="2" charset="-122"/>
              </a:rPr>
              <a:t>Tongue brim edges</a:t>
            </a:r>
          </a:p>
        </p:txBody>
      </p:sp>
    </p:spTree>
    <p:extLst>
      <p:ext uri="{BB962C8B-B14F-4D97-AF65-F5344CB8AC3E}">
        <p14:creationId xmlns:p14="http://schemas.microsoft.com/office/powerpoint/2010/main" val="29085012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dirty="0" smtClean="0"/>
              <a:t>Tongue feature extraction</a:t>
            </a:r>
            <a:endParaRPr lang="en-US" dirty="0"/>
          </a:p>
        </p:txBody>
      </p:sp>
      <p:sp>
        <p:nvSpPr>
          <p:cNvPr id="3" name="内容占位符 2"/>
          <p:cNvSpPr>
            <a:spLocks noGrp="1"/>
          </p:cNvSpPr>
          <p:nvPr>
            <p:ph idx="1"/>
          </p:nvPr>
        </p:nvSpPr>
        <p:spPr/>
        <p:txBody>
          <a:bodyPr>
            <a:normAutofit/>
          </a:bodyPr>
          <a:lstStyle/>
          <a:p>
            <a:pPr marL="0" indent="0">
              <a:buNone/>
            </a:pPr>
            <a:r>
              <a:rPr lang="en-US" dirty="0" smtClean="0"/>
              <a:t>Parameters:</a:t>
            </a:r>
          </a:p>
          <a:p>
            <a:r>
              <a:rPr lang="en-US" dirty="0" smtClean="0"/>
              <a:t>thickness of tongue coating: the ratio of the number of tongue coating pixels(a hue range near yellow) to that of total pixels</a:t>
            </a:r>
          </a:p>
          <a:p>
            <a:r>
              <a:rPr lang="en-US" dirty="0" smtClean="0"/>
              <a:t>average hue of tongue blade pixels: average hue within a hue range near red and also not excessively big in value</a:t>
            </a:r>
          </a:p>
          <a:p>
            <a:r>
              <a:rPr lang="en-US" dirty="0" smtClean="0"/>
              <a:t>humidity of the tongue: the ratio of pixels with excessively big values to that of total pixels </a:t>
            </a:r>
          </a:p>
          <a:p>
            <a:r>
              <a:rPr lang="en-US" dirty="0" smtClean="0"/>
              <a:t>crackle flaws: the ratio of edges pixels in edge image to that of total pixels</a:t>
            </a:r>
          </a:p>
          <a:p>
            <a:endParaRPr lang="en-US" dirty="0"/>
          </a:p>
        </p:txBody>
      </p:sp>
    </p:spTree>
    <p:extLst>
      <p:ext uri="{BB962C8B-B14F-4D97-AF65-F5344CB8AC3E}">
        <p14:creationId xmlns:p14="http://schemas.microsoft.com/office/powerpoint/2010/main" val="15465599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Test Result</a:t>
            </a:r>
            <a:endParaRPr lang="en-US" dirty="0"/>
          </a:p>
        </p:txBody>
      </p:sp>
      <p:pic>
        <p:nvPicPr>
          <p:cNvPr id="4" name="内容占位符 3"/>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109057" y="781846"/>
            <a:ext cx="2550530" cy="4351338"/>
          </a:xfrm>
          <a:prstGeom prst="rect">
            <a:avLst/>
          </a:prstGeom>
          <a:noFill/>
          <a:ln>
            <a:noFill/>
          </a:ln>
        </p:spPr>
      </p:pic>
      <p:pic>
        <p:nvPicPr>
          <p:cNvPr id="5" name="图片 4" descr="1_image"/>
          <p:cNvPicPr/>
          <p:nvPr/>
        </p:nvPicPr>
        <p:blipFill>
          <a:blip r:embed="rId3">
            <a:extLst>
              <a:ext uri="{28A0092B-C50C-407E-A947-70E740481C1C}">
                <a14:useLocalDpi xmlns:a14="http://schemas.microsoft.com/office/drawing/2010/main" val="0"/>
              </a:ext>
            </a:extLst>
          </a:blip>
          <a:srcRect/>
          <a:stretch>
            <a:fillRect/>
          </a:stretch>
        </p:blipFill>
        <p:spPr bwMode="auto">
          <a:xfrm>
            <a:off x="2341686" y="1995494"/>
            <a:ext cx="2305769" cy="2087656"/>
          </a:xfrm>
          <a:prstGeom prst="rect">
            <a:avLst/>
          </a:prstGeom>
          <a:noFill/>
          <a:ln>
            <a:noFill/>
          </a:ln>
        </p:spPr>
      </p:pic>
      <p:graphicFrame>
        <p:nvGraphicFramePr>
          <p:cNvPr id="6" name="表格 5"/>
          <p:cNvGraphicFramePr>
            <a:graphicFrameLocks noGrp="1"/>
          </p:cNvGraphicFramePr>
          <p:nvPr>
            <p:extLst>
              <p:ext uri="{D42A27DB-BD31-4B8C-83A1-F6EECF244321}">
                <p14:modId xmlns:p14="http://schemas.microsoft.com/office/powerpoint/2010/main" val="4286019943"/>
              </p:ext>
            </p:extLst>
          </p:nvPr>
        </p:nvGraphicFramePr>
        <p:xfrm>
          <a:off x="637795" y="4736938"/>
          <a:ext cx="5411470" cy="1219200"/>
        </p:xfrm>
        <a:graphic>
          <a:graphicData uri="http://schemas.openxmlformats.org/drawingml/2006/table">
            <a:tbl>
              <a:tblPr firstRow="1" firstCol="1" bandRow="1">
                <a:tableStyleId>{5C22544A-7EE6-4342-B048-85BDC9FD1C3A}</a:tableStyleId>
              </a:tblPr>
              <a:tblGrid>
                <a:gridCol w="2705735">
                  <a:extLst>
                    <a:ext uri="{9D8B030D-6E8A-4147-A177-3AD203B41FA5}">
                      <a16:colId xmlns:a16="http://schemas.microsoft.com/office/drawing/2014/main" val="1424355226"/>
                    </a:ext>
                  </a:extLst>
                </a:gridCol>
                <a:gridCol w="2705735">
                  <a:extLst>
                    <a:ext uri="{9D8B030D-6E8A-4147-A177-3AD203B41FA5}">
                      <a16:colId xmlns:a16="http://schemas.microsoft.com/office/drawing/2014/main" val="4041770286"/>
                    </a:ext>
                  </a:extLst>
                </a:gridCol>
              </a:tblGrid>
              <a:tr h="0">
                <a:tc>
                  <a:txBody>
                    <a:bodyPr/>
                    <a:lstStyle/>
                    <a:p>
                      <a:pPr marL="0" marR="0" algn="ctr">
                        <a:spcBef>
                          <a:spcPts val="0"/>
                        </a:spcBef>
                        <a:spcAft>
                          <a:spcPts val="0"/>
                        </a:spcAft>
                      </a:pPr>
                      <a:r>
                        <a:rPr lang="en-US" sz="2000" kern="100" dirty="0" smtClean="0">
                          <a:effectLst/>
                        </a:rPr>
                        <a:t>Feature</a:t>
                      </a:r>
                      <a:endParaRPr lang="en-US" sz="20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2000" kern="100" dirty="0">
                          <a:effectLst/>
                        </a:rPr>
                        <a:t>Value</a:t>
                      </a:r>
                      <a:endParaRPr lang="en-US" sz="20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extLst>
                  <a:ext uri="{0D108BD9-81ED-4DB2-BD59-A6C34878D82A}">
                    <a16:rowId xmlns:a16="http://schemas.microsoft.com/office/drawing/2014/main" val="529030"/>
                  </a:ext>
                </a:extLst>
              </a:tr>
              <a:tr h="0">
                <a:tc>
                  <a:txBody>
                    <a:bodyPr/>
                    <a:lstStyle/>
                    <a:p>
                      <a:pPr marL="0" marR="0" algn="ctr">
                        <a:spcBef>
                          <a:spcPts val="0"/>
                        </a:spcBef>
                        <a:spcAft>
                          <a:spcPts val="0"/>
                        </a:spcAft>
                      </a:pPr>
                      <a:r>
                        <a:rPr lang="en-US" sz="2000" kern="100" smtClean="0">
                          <a:effectLst/>
                        </a:rPr>
                        <a:t>thickness</a:t>
                      </a:r>
                      <a:endParaRPr lang="en-US" sz="20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2000" kern="100">
                          <a:effectLst/>
                        </a:rPr>
                        <a:t>0.1684</a:t>
                      </a:r>
                      <a:endParaRPr lang="en-US" sz="20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extLst>
                  <a:ext uri="{0D108BD9-81ED-4DB2-BD59-A6C34878D82A}">
                    <a16:rowId xmlns:a16="http://schemas.microsoft.com/office/drawing/2014/main" val="2714475529"/>
                  </a:ext>
                </a:extLst>
              </a:tr>
              <a:tr h="0">
                <a:tc>
                  <a:txBody>
                    <a:bodyPr/>
                    <a:lstStyle/>
                    <a:p>
                      <a:pPr marL="0" marR="0" algn="ctr">
                        <a:spcBef>
                          <a:spcPts val="0"/>
                        </a:spcBef>
                        <a:spcAft>
                          <a:spcPts val="0"/>
                        </a:spcAft>
                      </a:pPr>
                      <a:r>
                        <a:rPr lang="en-US" sz="2000" kern="100" smtClean="0">
                          <a:effectLst/>
                        </a:rPr>
                        <a:t>Crack</a:t>
                      </a:r>
                      <a:endParaRPr lang="en-US" sz="20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2000" kern="100">
                          <a:effectLst/>
                        </a:rPr>
                        <a:t>0.0584</a:t>
                      </a:r>
                      <a:endParaRPr lang="en-US" sz="20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extLst>
                  <a:ext uri="{0D108BD9-81ED-4DB2-BD59-A6C34878D82A}">
                    <a16:rowId xmlns:a16="http://schemas.microsoft.com/office/drawing/2014/main" val="402227983"/>
                  </a:ext>
                </a:extLst>
              </a:tr>
              <a:tr h="0">
                <a:tc>
                  <a:txBody>
                    <a:bodyPr/>
                    <a:lstStyle/>
                    <a:p>
                      <a:pPr marL="0" marR="0" algn="ctr">
                        <a:spcBef>
                          <a:spcPts val="0"/>
                        </a:spcBef>
                        <a:spcAft>
                          <a:spcPts val="0"/>
                        </a:spcAft>
                      </a:pPr>
                      <a:r>
                        <a:rPr lang="en-US" sz="2000" kern="100" dirty="0" smtClean="0">
                          <a:effectLst/>
                        </a:rPr>
                        <a:t>Humidity</a:t>
                      </a:r>
                      <a:endParaRPr lang="en-US" sz="20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2000" kern="100" dirty="0">
                          <a:effectLst/>
                        </a:rPr>
                        <a:t>0.0976</a:t>
                      </a:r>
                      <a:endParaRPr lang="en-US" sz="20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extLst>
                  <a:ext uri="{0D108BD9-81ED-4DB2-BD59-A6C34878D82A}">
                    <a16:rowId xmlns:a16="http://schemas.microsoft.com/office/drawing/2014/main" val="2667290764"/>
                  </a:ext>
                </a:extLst>
              </a:tr>
            </a:tbl>
          </a:graphicData>
        </a:graphic>
      </p:graphicFrame>
      <p:sp>
        <p:nvSpPr>
          <p:cNvPr id="7" name="矩形 6"/>
          <p:cNvSpPr/>
          <p:nvPr/>
        </p:nvSpPr>
        <p:spPr>
          <a:xfrm>
            <a:off x="1874910" y="4164550"/>
            <a:ext cx="3233514" cy="369332"/>
          </a:xfrm>
          <a:prstGeom prst="rect">
            <a:avLst/>
          </a:prstGeom>
        </p:spPr>
        <p:txBody>
          <a:bodyPr wrap="none">
            <a:spAutoFit/>
          </a:bodyPr>
          <a:lstStyle/>
          <a:p>
            <a:r>
              <a:rPr lang="en-US" kern="100" dirty="0">
                <a:latin typeface="Times New Roman" panose="02020603050405020304" pitchFamily="18" charset="0"/>
                <a:ea typeface="宋体" panose="02010600030101010101" pitchFamily="2" charset="-122"/>
              </a:rPr>
              <a:t>Tongue area within white outline</a:t>
            </a:r>
            <a:endParaRPr lang="en-US" dirty="0"/>
          </a:p>
        </p:txBody>
      </p:sp>
      <p:sp>
        <p:nvSpPr>
          <p:cNvPr id="8" name="矩形 7"/>
          <p:cNvSpPr/>
          <p:nvPr/>
        </p:nvSpPr>
        <p:spPr>
          <a:xfrm>
            <a:off x="1028731" y="6017543"/>
            <a:ext cx="4724370" cy="369332"/>
          </a:xfrm>
          <a:prstGeom prst="rect">
            <a:avLst/>
          </a:prstGeom>
        </p:spPr>
        <p:txBody>
          <a:bodyPr wrap="none">
            <a:spAutoFit/>
          </a:bodyPr>
          <a:lstStyle/>
          <a:p>
            <a:r>
              <a:rPr lang="en-US" kern="100" dirty="0">
                <a:latin typeface="Times New Roman" panose="02020603050405020304" pitchFamily="18" charset="0"/>
                <a:ea typeface="宋体" panose="02010600030101010101" pitchFamily="2" charset="-122"/>
              </a:rPr>
              <a:t>Statistics of the main feature of the tongue image</a:t>
            </a:r>
            <a:endParaRPr lang="en-US" dirty="0"/>
          </a:p>
        </p:txBody>
      </p:sp>
      <p:sp>
        <p:nvSpPr>
          <p:cNvPr id="9" name="矩形 8"/>
          <p:cNvSpPr/>
          <p:nvPr/>
        </p:nvSpPr>
        <p:spPr>
          <a:xfrm>
            <a:off x="6096000" y="5501655"/>
            <a:ext cx="6096000" cy="1200329"/>
          </a:xfrm>
          <a:prstGeom prst="rect">
            <a:avLst/>
          </a:prstGeom>
        </p:spPr>
        <p:txBody>
          <a:bodyPr>
            <a:spAutoFit/>
          </a:bodyPr>
          <a:lstStyle/>
          <a:p>
            <a:pPr algn="just"/>
            <a:r>
              <a:rPr lang="en-US" altLang="zh-CN" kern="100" dirty="0" smtClean="0">
                <a:latin typeface="Times New Roman" panose="02020603050405020304" pitchFamily="18" charset="0"/>
                <a:ea typeface="宋体" panose="02010600030101010101" pitchFamily="2" charset="-122"/>
                <a:cs typeface="Times New Roman" panose="02020603050405020304" pitchFamily="18" charset="0"/>
              </a:rPr>
              <a:t>T</a:t>
            </a:r>
            <a:r>
              <a:rPr lang="en-US" kern="100" dirty="0" smtClean="0">
                <a:latin typeface="Times New Roman" panose="02020603050405020304" pitchFamily="18" charset="0"/>
                <a:ea typeface="宋体" panose="02010600030101010101" pitchFamily="2" charset="-122"/>
                <a:cs typeface="Times New Roman" panose="02020603050405020304" pitchFamily="18" charset="0"/>
              </a:rPr>
              <a:t>ongue </a:t>
            </a:r>
            <a:r>
              <a:rPr lang="en-US" kern="100" dirty="0">
                <a:latin typeface="Times New Roman" panose="02020603050405020304" pitchFamily="18" charset="0"/>
                <a:ea typeface="宋体" panose="02010600030101010101" pitchFamily="2" charset="-122"/>
                <a:cs typeface="Times New Roman" panose="02020603050405020304" pitchFamily="18" charset="0"/>
              </a:rPr>
              <a:t>is in light red with thin white coating which is normal and healthy. The clinical features suggest that the patient is in good health and more care </a:t>
            </a:r>
            <a:r>
              <a:rPr lang="en-US" altLang="zh-CN" kern="100" dirty="0" smtClean="0">
                <a:latin typeface="Times New Roman" panose="02020603050405020304" pitchFamily="18" charset="0"/>
                <a:ea typeface="宋体" panose="02010600030101010101" pitchFamily="2" charset="-122"/>
                <a:cs typeface="Times New Roman" panose="02020603050405020304" pitchFamily="18" charset="0"/>
              </a:rPr>
              <a:t>is</a:t>
            </a:r>
            <a:r>
              <a:rPr lang="en-US" kern="100" dirty="0" smtClean="0">
                <a:latin typeface="Times New Roman" panose="02020603050405020304" pitchFamily="18" charset="0"/>
                <a:ea typeface="宋体" panose="02010600030101010101" pitchFamily="2" charset="-122"/>
                <a:cs typeface="Times New Roman" panose="02020603050405020304" pitchFamily="18" charset="0"/>
              </a:rPr>
              <a:t> </a:t>
            </a:r>
            <a:r>
              <a:rPr lang="en-US" kern="100" dirty="0">
                <a:latin typeface="Times New Roman" panose="02020603050405020304" pitchFamily="18" charset="0"/>
                <a:ea typeface="宋体" panose="02010600030101010101" pitchFamily="2" charset="-122"/>
                <a:cs typeface="Times New Roman" panose="02020603050405020304" pitchFamily="18" charset="0"/>
              </a:rPr>
              <a:t>needed to maintain the present physical condition.</a:t>
            </a:r>
            <a:endParaRPr lang="en-US" kern="100" dirty="0">
              <a:latin typeface="Calibri" panose="020F0502020204030204" pitchFamily="34" charset="0"/>
              <a:ea typeface="宋体" panose="02010600030101010101" pitchFamily="2" charset="-122"/>
              <a:cs typeface="Times New Roman" panose="02020603050405020304" pitchFamily="18" charset="0"/>
            </a:endParaRPr>
          </a:p>
        </p:txBody>
      </p:sp>
      <p:sp>
        <p:nvSpPr>
          <p:cNvPr id="10" name="矩形 9"/>
          <p:cNvSpPr/>
          <p:nvPr/>
        </p:nvSpPr>
        <p:spPr>
          <a:xfrm>
            <a:off x="7993556" y="5181066"/>
            <a:ext cx="2832827" cy="369332"/>
          </a:xfrm>
          <a:prstGeom prst="rect">
            <a:avLst/>
          </a:prstGeom>
        </p:spPr>
        <p:txBody>
          <a:bodyPr wrap="none">
            <a:spAutoFit/>
          </a:bodyPr>
          <a:lstStyle/>
          <a:p>
            <a:r>
              <a:rPr lang="en-US" altLang="zh-CN" kern="100" dirty="0" smtClean="0">
                <a:latin typeface="Times New Roman" panose="02020603050405020304" pitchFamily="18" charset="0"/>
                <a:ea typeface="宋体" panose="02010600030101010101" pitchFamily="2" charset="-122"/>
              </a:rPr>
              <a:t>C</a:t>
            </a:r>
            <a:r>
              <a:rPr lang="en-US" kern="100" dirty="0" smtClean="0">
                <a:latin typeface="Times New Roman" panose="02020603050405020304" pitchFamily="18" charset="0"/>
                <a:ea typeface="宋体" panose="02010600030101010101" pitchFamily="2" charset="-122"/>
              </a:rPr>
              <a:t>lassification </a:t>
            </a:r>
            <a:r>
              <a:rPr lang="en-US" kern="100" dirty="0">
                <a:latin typeface="Times New Roman" panose="02020603050405020304" pitchFamily="18" charset="0"/>
                <a:ea typeface="宋体" panose="02010600030101010101" pitchFamily="2" charset="-122"/>
              </a:rPr>
              <a:t>and diagnosis </a:t>
            </a:r>
            <a:endParaRPr lang="en-US" dirty="0"/>
          </a:p>
        </p:txBody>
      </p:sp>
    </p:spTree>
    <p:extLst>
      <p:ext uri="{BB962C8B-B14F-4D97-AF65-F5344CB8AC3E}">
        <p14:creationId xmlns:p14="http://schemas.microsoft.com/office/powerpoint/2010/main" val="25850492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图片 4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82284" y="1949026"/>
            <a:ext cx="1845812" cy="1866835"/>
          </a:xfrm>
          <a:prstGeom prst="rect">
            <a:avLst/>
          </a:prstGeom>
          <a:noFill/>
          <a:extLst>
            <a:ext uri="{909E8E84-426E-40DD-AFC4-6F175D3DCCD1}">
              <a14:hiddenFill xmlns:a14="http://schemas.microsoft.com/office/drawing/2010/main">
                <a:solidFill>
                  <a:srgbClr val="FFFFFF"/>
                </a:solidFill>
              </a14:hiddenFill>
            </a:ext>
          </a:extLst>
        </p:spPr>
      </p:pic>
      <p:pic>
        <p:nvPicPr>
          <p:cNvPr id="2049" name="图片 42" descr="Screenshot_2014-04-26-22-21-1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4218" y="1949025"/>
            <a:ext cx="2600444" cy="4452995"/>
          </a:xfrm>
          <a:prstGeom prst="rect">
            <a:avLst/>
          </a:prstGeom>
          <a:noFill/>
          <a:extLst>
            <a:ext uri="{909E8E84-426E-40DD-AFC4-6F175D3DCCD1}">
              <a14:hiddenFill xmlns:a14="http://schemas.microsoft.com/office/drawing/2010/main">
                <a:solidFill>
                  <a:srgbClr val="FFFFFF"/>
                </a:solidFill>
              </a14:hiddenFill>
            </a:ext>
          </a:extLst>
        </p:spPr>
      </p:pic>
      <p:sp>
        <p:nvSpPr>
          <p:cNvPr id="6" name="矩形 5"/>
          <p:cNvSpPr/>
          <p:nvPr/>
        </p:nvSpPr>
        <p:spPr>
          <a:xfrm>
            <a:off x="6096000" y="1949026"/>
            <a:ext cx="5703277" cy="3170099"/>
          </a:xfrm>
          <a:prstGeom prst="rect">
            <a:avLst/>
          </a:prstGeom>
        </p:spPr>
        <p:txBody>
          <a:bodyPr wrap="square">
            <a:spAutoFit/>
          </a:bodyPr>
          <a:lstStyle/>
          <a:p>
            <a:r>
              <a:rPr lang="en-US" sz="2000" dirty="0" smtClean="0"/>
              <a:t>Diagnosis:</a:t>
            </a:r>
          </a:p>
          <a:p>
            <a:r>
              <a:rPr lang="en-US" sz="2000" dirty="0" smtClean="0"/>
              <a:t>Pale tongue, deficiency of vital energy and blood</a:t>
            </a:r>
          </a:p>
          <a:p>
            <a:r>
              <a:rPr lang="en-US" sz="2000" dirty="0" smtClean="0"/>
              <a:t>Recommendation:</a:t>
            </a:r>
          </a:p>
          <a:p>
            <a:r>
              <a:rPr lang="en-US" sz="2000" dirty="0" smtClean="0"/>
              <a:t>Slow in motion, maintain your energy and life routines, keep good hours. Besides eating more warming foods, such as beef, mutton, shrimp, loach, eel etc., the clients can use Fu Yang tank to dredge the acupuncture points in needle warming </a:t>
            </a:r>
            <a:r>
              <a:rPr lang="en-US" sz="2000" dirty="0" err="1" smtClean="0"/>
              <a:t>moxibustion</a:t>
            </a:r>
            <a:r>
              <a:rPr lang="en-US" sz="2000" dirty="0" smtClean="0"/>
              <a:t>, involving energy pass, vital points, kidney </a:t>
            </a:r>
            <a:r>
              <a:rPr lang="en-US" sz="2000" dirty="0" err="1" smtClean="0"/>
              <a:t>shu</a:t>
            </a:r>
            <a:r>
              <a:rPr lang="en-US" sz="2000" dirty="0" smtClean="0"/>
              <a:t>, to relieve symptoms.</a:t>
            </a:r>
            <a:endParaRPr lang="en-US" sz="2000" dirty="0"/>
          </a:p>
        </p:txBody>
      </p:sp>
      <p:sp>
        <p:nvSpPr>
          <p:cNvPr id="14" name="标题 1"/>
          <p:cNvSpPr>
            <a:spLocks noGrp="1"/>
          </p:cNvSpPr>
          <p:nvPr>
            <p:ph type="title"/>
          </p:nvPr>
        </p:nvSpPr>
        <p:spPr>
          <a:xfrm>
            <a:off x="838200" y="365125"/>
            <a:ext cx="10515600" cy="1325563"/>
          </a:xfrm>
        </p:spPr>
        <p:txBody>
          <a:bodyPr/>
          <a:lstStyle/>
          <a:p>
            <a:r>
              <a:rPr lang="en-US" altLang="zh-CN" dirty="0" smtClean="0"/>
              <a:t>Some unhealthy cases</a:t>
            </a:r>
            <a:endParaRPr lang="en-US" dirty="0"/>
          </a:p>
        </p:txBody>
      </p:sp>
    </p:spTree>
    <p:extLst>
      <p:ext uri="{BB962C8B-B14F-4D97-AF65-F5344CB8AC3E}">
        <p14:creationId xmlns:p14="http://schemas.microsoft.com/office/powerpoint/2010/main" val="17773112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Some unhealthy cases</a:t>
            </a:r>
            <a:endParaRPr lang="en-US" dirty="0"/>
          </a:p>
        </p:txBody>
      </p:sp>
      <p:pic>
        <p:nvPicPr>
          <p:cNvPr id="4" name="图片 4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00782" y="1963488"/>
            <a:ext cx="1778425" cy="1694112"/>
          </a:xfrm>
          <a:prstGeom prst="rect">
            <a:avLst/>
          </a:prstGeom>
          <a:noFill/>
          <a:extLst>
            <a:ext uri="{909E8E84-426E-40DD-AFC4-6F175D3DCCD1}">
              <a14:hiddenFill xmlns:a14="http://schemas.microsoft.com/office/drawing/2010/main">
                <a:solidFill>
                  <a:srgbClr val="FFFFFF"/>
                </a:solidFill>
              </a14:hiddenFill>
            </a:ext>
          </a:extLst>
        </p:spPr>
      </p:pic>
      <p:pic>
        <p:nvPicPr>
          <p:cNvPr id="5" name="图片 41" descr="Screenshot_2014-04-26-22-20-5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73107" y="1968769"/>
            <a:ext cx="2610007" cy="4482634"/>
          </a:xfrm>
          <a:prstGeom prst="rect">
            <a:avLst/>
          </a:prstGeom>
          <a:noFill/>
          <a:extLst>
            <a:ext uri="{909E8E84-426E-40DD-AFC4-6F175D3DCCD1}">
              <a14:hiddenFill xmlns:a14="http://schemas.microsoft.com/office/drawing/2010/main">
                <a:solidFill>
                  <a:srgbClr val="FFFFFF"/>
                </a:solidFill>
              </a14:hiddenFill>
            </a:ext>
          </a:extLst>
        </p:spPr>
      </p:pic>
      <p:sp>
        <p:nvSpPr>
          <p:cNvPr id="6" name="矩形 5"/>
          <p:cNvSpPr/>
          <p:nvPr/>
        </p:nvSpPr>
        <p:spPr>
          <a:xfrm>
            <a:off x="6096000" y="1859257"/>
            <a:ext cx="6096000" cy="5016758"/>
          </a:xfrm>
          <a:prstGeom prst="rect">
            <a:avLst/>
          </a:prstGeom>
        </p:spPr>
        <p:txBody>
          <a:bodyPr>
            <a:spAutoFit/>
          </a:bodyPr>
          <a:lstStyle/>
          <a:p>
            <a:r>
              <a:rPr lang="en-US" sz="2000" dirty="0" smtClean="0"/>
              <a:t>Diagnosis:</a:t>
            </a:r>
          </a:p>
          <a:p>
            <a:r>
              <a:rPr lang="en-US" sz="2000" dirty="0" smtClean="0"/>
              <a:t>Fresh red tongue with fever and irritability</a:t>
            </a:r>
          </a:p>
          <a:p>
            <a:r>
              <a:rPr lang="en-US" sz="2000" dirty="0" smtClean="0"/>
              <a:t>Recommendation:</a:t>
            </a:r>
          </a:p>
          <a:p>
            <a:r>
              <a:rPr lang="en-US" sz="2000" dirty="0" smtClean="0"/>
              <a:t>Abstaining from cold medicine, bloodletting treats and pathogenic heat scatters, clients should also avoid warming treats which generate afterheat </a:t>
            </a:r>
            <a:r>
              <a:rPr lang="en-US" sz="2000" dirty="0" err="1" smtClean="0"/>
              <a:t>recidivation</a:t>
            </a:r>
            <a:r>
              <a:rPr lang="en-US" sz="2000" dirty="0" smtClean="0"/>
              <a:t>. Besides not having hot rice or acidic gruel, cool water, fresh </a:t>
            </a:r>
            <a:r>
              <a:rPr lang="en-US" sz="2000" dirty="0" err="1" smtClean="0"/>
              <a:t>vension</a:t>
            </a:r>
            <a:r>
              <a:rPr lang="en-US" sz="2000" dirty="0" smtClean="0"/>
              <a:t>, you’d better seek medical advice. Aimed clients are recommended not to inhibit the consumption of dog meat, mutton, sparrow, sea horse, sea otter, rice crust, fried peanuts, fried beans, fried melon seeds, popcorn, litchi, </a:t>
            </a:r>
            <a:r>
              <a:rPr lang="en-US" sz="2000" dirty="0" err="1" smtClean="0"/>
              <a:t>longan</a:t>
            </a:r>
            <a:r>
              <a:rPr lang="en-US" sz="2000" dirty="0" smtClean="0"/>
              <a:t>, bergamot, waxberry, garlic, leek, shepherd's purse, </a:t>
            </a:r>
            <a:r>
              <a:rPr lang="en-US" sz="2000" dirty="0" err="1" smtClean="0"/>
              <a:t>Chillies</a:t>
            </a:r>
            <a:r>
              <a:rPr lang="en-US" sz="2000" dirty="0" smtClean="0"/>
              <a:t>, pepper, </a:t>
            </a:r>
            <a:r>
              <a:rPr lang="en-US" sz="2000" dirty="0" err="1" smtClean="0"/>
              <a:t>Fructus</a:t>
            </a:r>
            <a:r>
              <a:rPr lang="en-US" sz="2000" dirty="0" smtClean="0"/>
              <a:t> </a:t>
            </a:r>
            <a:r>
              <a:rPr lang="en-US" sz="2000" dirty="0" err="1" smtClean="0"/>
              <a:t>Amomi</a:t>
            </a:r>
            <a:r>
              <a:rPr lang="en-US" sz="2000" dirty="0" smtClean="0"/>
              <a:t>, </a:t>
            </a:r>
            <a:r>
              <a:rPr lang="en-US" sz="2000" dirty="0" err="1" smtClean="0"/>
              <a:t>Alpinia</a:t>
            </a:r>
            <a:r>
              <a:rPr lang="en-US" sz="2000" dirty="0" smtClean="0"/>
              <a:t> </a:t>
            </a:r>
            <a:r>
              <a:rPr lang="en-US" sz="2000" dirty="0" err="1" smtClean="0"/>
              <a:t>katsumadai</a:t>
            </a:r>
            <a:r>
              <a:rPr lang="en-US" sz="2000" dirty="0" smtClean="0"/>
              <a:t>,  cinnamon, Cardamom,  anise,  fennel, clove, mint, distilled spirit,  cigarette, red ginseng, </a:t>
            </a:r>
            <a:r>
              <a:rPr lang="en-US" sz="2000" dirty="0" err="1" smtClean="0"/>
              <a:t>cynomorium</a:t>
            </a:r>
            <a:r>
              <a:rPr lang="en-US" sz="2000" dirty="0" smtClean="0"/>
              <a:t> </a:t>
            </a:r>
            <a:r>
              <a:rPr lang="en-US" sz="2000" dirty="0" err="1" smtClean="0"/>
              <a:t>songaricum</a:t>
            </a:r>
            <a:r>
              <a:rPr lang="en-US" sz="2000" dirty="0" smtClean="0"/>
              <a:t> etc.</a:t>
            </a:r>
            <a:endParaRPr lang="en-US" sz="2000" dirty="0"/>
          </a:p>
        </p:txBody>
      </p:sp>
    </p:spTree>
    <p:extLst>
      <p:ext uri="{BB962C8B-B14F-4D97-AF65-F5344CB8AC3E}">
        <p14:creationId xmlns:p14="http://schemas.microsoft.com/office/powerpoint/2010/main" val="2413056805"/>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110</TotalTime>
  <Words>563</Words>
  <Application>Microsoft Office PowerPoint</Application>
  <PresentationFormat>宽屏</PresentationFormat>
  <Paragraphs>58</Paragraphs>
  <Slides>11</Slides>
  <Notes>0</Notes>
  <HiddenSlides>0</HiddenSlides>
  <MMClips>0</MMClips>
  <ScaleCrop>false</ScaleCrop>
  <HeadingPairs>
    <vt:vector size="8" baseType="variant">
      <vt:variant>
        <vt:lpstr>已用的字体</vt:lpstr>
      </vt:variant>
      <vt:variant>
        <vt:i4>8</vt:i4>
      </vt:variant>
      <vt:variant>
        <vt:lpstr>主题</vt:lpstr>
      </vt:variant>
      <vt:variant>
        <vt:i4>1</vt:i4>
      </vt:variant>
      <vt:variant>
        <vt:lpstr>嵌入 OLE 服务器</vt:lpstr>
      </vt:variant>
      <vt:variant>
        <vt:i4>1</vt:i4>
      </vt:variant>
      <vt:variant>
        <vt:lpstr>幻灯片标题</vt:lpstr>
      </vt:variant>
      <vt:variant>
        <vt:i4>11</vt:i4>
      </vt:variant>
    </vt:vector>
  </HeadingPairs>
  <TitlesOfParts>
    <vt:vector size="21" baseType="lpstr">
      <vt:lpstr>宋体</vt:lpstr>
      <vt:lpstr>等线</vt:lpstr>
      <vt:lpstr>等线 Light</vt:lpstr>
      <vt:lpstr>Arial</vt:lpstr>
      <vt:lpstr>Calibri</vt:lpstr>
      <vt:lpstr>Calibri Light</vt:lpstr>
      <vt:lpstr>Cambria Math</vt:lpstr>
      <vt:lpstr>Times New Roman</vt:lpstr>
      <vt:lpstr>Office 主题​​</vt:lpstr>
      <vt:lpstr>MathType 6.0 Equation</vt:lpstr>
      <vt:lpstr>An Adaptive Computer-aided Tongue Diagnosis Method using Color-calibration Preprocessing and Multiple Feature Synthesis based on Android Platform</vt:lpstr>
      <vt:lpstr>Background</vt:lpstr>
      <vt:lpstr>Problem</vt:lpstr>
      <vt:lpstr>What we do</vt:lpstr>
      <vt:lpstr>QCGP(Quadratic Combining GW&amp;PR)</vt:lpstr>
      <vt:lpstr>White Balance</vt:lpstr>
      <vt:lpstr>Main procedure</vt:lpstr>
      <vt:lpstr>Tongue feature extraction</vt:lpstr>
      <vt:lpstr>Test Result</vt:lpstr>
      <vt:lpstr>Some unhealthy cases</vt:lpstr>
      <vt:lpstr>Some unhealthy cases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 Adaptive Computer-aided Tongue Diagnosis Method using Color-calibration Preprocessing and Multiple Feature Synthesis based on Android Platform</dc:title>
  <dc:creator>li chen</dc:creator>
  <cp:lastModifiedBy>li chen</cp:lastModifiedBy>
  <cp:revision>12</cp:revision>
  <dcterms:created xsi:type="dcterms:W3CDTF">2015-11-01T07:12:19Z</dcterms:created>
  <dcterms:modified xsi:type="dcterms:W3CDTF">2015-11-04T15:49:47Z</dcterms:modified>
</cp:coreProperties>
</file>