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D4C1C-1D7E-4F33-BEFB-8DDFDE2ED28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570B1BA1-90D7-4074-AEAB-69313C8D23BC}">
      <dgm:prSet phldrT="[文本]"/>
      <dgm:spPr/>
      <dgm:t>
        <a:bodyPr/>
        <a:lstStyle/>
        <a:p>
          <a:r>
            <a:rPr lang="en-US" dirty="0" smtClean="0"/>
            <a:t>syndromes</a:t>
          </a:r>
          <a:endParaRPr lang="zh-CN" altLang="en-US" dirty="0"/>
        </a:p>
      </dgm:t>
    </dgm:pt>
    <dgm:pt modelId="{46BE7753-B0FB-4DDB-912D-C355AC9B42F5}" type="parTrans" cxnId="{CB24DD18-6245-49A1-9E76-819BED5AD42A}">
      <dgm:prSet/>
      <dgm:spPr/>
      <dgm:t>
        <a:bodyPr/>
        <a:lstStyle/>
        <a:p>
          <a:endParaRPr lang="zh-CN" altLang="en-US"/>
        </a:p>
      </dgm:t>
    </dgm:pt>
    <dgm:pt modelId="{E30C5A6F-DBDE-4C60-BC39-49382DAEB43B}" type="sibTrans" cxnId="{CB24DD18-6245-49A1-9E76-819BED5AD42A}">
      <dgm:prSet/>
      <dgm:spPr/>
      <dgm:t>
        <a:bodyPr/>
        <a:lstStyle/>
        <a:p>
          <a:endParaRPr lang="zh-CN" altLang="en-US"/>
        </a:p>
      </dgm:t>
    </dgm:pt>
    <dgm:pt modelId="{EB3A103A-DAD1-4F35-B8BB-2BA494AE1EC9}">
      <dgm:prSet phldrT="[文本]"/>
      <dgm:spPr/>
      <dgm:t>
        <a:bodyPr/>
        <a:lstStyle/>
        <a:p>
          <a:r>
            <a:rPr lang="en-US" dirty="0" smtClean="0"/>
            <a:t>Chinese herbs</a:t>
          </a:r>
          <a:endParaRPr lang="zh-CN" altLang="en-US" dirty="0"/>
        </a:p>
      </dgm:t>
    </dgm:pt>
    <dgm:pt modelId="{E3EB5F47-25BB-4F39-AB8D-E0132E3E1007}" type="parTrans" cxnId="{99C36B9F-EF83-4705-828D-D5DC2B6756CC}">
      <dgm:prSet/>
      <dgm:spPr/>
      <dgm:t>
        <a:bodyPr/>
        <a:lstStyle/>
        <a:p>
          <a:endParaRPr lang="zh-CN" altLang="en-US"/>
        </a:p>
      </dgm:t>
    </dgm:pt>
    <dgm:pt modelId="{96303BB5-68CD-4C9A-B982-303FBA7F57F3}" type="sibTrans" cxnId="{99C36B9F-EF83-4705-828D-D5DC2B6756CC}">
      <dgm:prSet/>
      <dgm:spPr/>
      <dgm:t>
        <a:bodyPr/>
        <a:lstStyle/>
        <a:p>
          <a:endParaRPr lang="zh-CN" altLang="en-US"/>
        </a:p>
      </dgm:t>
    </dgm:pt>
    <dgm:pt modelId="{6BBACFED-9D1B-4257-9086-9AD6BCABB1EF}">
      <dgm:prSet phldrT="[文本]"/>
      <dgm:spPr/>
      <dgm:t>
        <a:bodyPr/>
        <a:lstStyle/>
        <a:p>
          <a:r>
            <a:rPr lang="en-US" dirty="0" smtClean="0"/>
            <a:t>symptoms</a:t>
          </a:r>
          <a:endParaRPr lang="zh-CN" altLang="en-US" dirty="0"/>
        </a:p>
      </dgm:t>
    </dgm:pt>
    <dgm:pt modelId="{F09DACD8-8FDB-46F4-A541-EB0B79F02C01}" type="parTrans" cxnId="{FEC499A9-AC1D-4583-8147-5350CF1E1CFF}">
      <dgm:prSet/>
      <dgm:spPr/>
      <dgm:t>
        <a:bodyPr/>
        <a:lstStyle/>
        <a:p>
          <a:endParaRPr lang="zh-CN" altLang="en-US"/>
        </a:p>
      </dgm:t>
    </dgm:pt>
    <dgm:pt modelId="{4F88F8C0-385D-44D2-97CC-442CE8455D8E}" type="sibTrans" cxnId="{FEC499A9-AC1D-4583-8147-5350CF1E1CFF}">
      <dgm:prSet/>
      <dgm:spPr/>
      <dgm:t>
        <a:bodyPr/>
        <a:lstStyle/>
        <a:p>
          <a:endParaRPr lang="zh-CN" altLang="en-US"/>
        </a:p>
      </dgm:t>
    </dgm:pt>
    <dgm:pt modelId="{04DAA394-54E2-4009-AC94-6FCC05537B27}" type="pres">
      <dgm:prSet presAssocID="{868D4C1C-1D7E-4F33-BEFB-8DDFDE2ED283}" presName="compositeShape" presStyleCnt="0">
        <dgm:presLayoutVars>
          <dgm:chMax val="7"/>
          <dgm:dir/>
          <dgm:resizeHandles val="exact"/>
        </dgm:presLayoutVars>
      </dgm:prSet>
      <dgm:spPr/>
    </dgm:pt>
    <dgm:pt modelId="{28CA55A7-5E41-4126-96E2-42A1DA656C94}" type="pres">
      <dgm:prSet presAssocID="{570B1BA1-90D7-4074-AEAB-69313C8D23BC}" presName="circ1" presStyleLbl="vennNode1" presStyleIdx="0" presStyleCnt="3"/>
      <dgm:spPr/>
      <dgm:t>
        <a:bodyPr/>
        <a:lstStyle/>
        <a:p>
          <a:endParaRPr lang="zh-CN" altLang="en-US"/>
        </a:p>
      </dgm:t>
    </dgm:pt>
    <dgm:pt modelId="{D0A2B193-60BB-4C9C-8995-AA1BD828BE00}" type="pres">
      <dgm:prSet presAssocID="{570B1BA1-90D7-4074-AEAB-69313C8D23B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764401-CC3B-40F9-9088-6078076ABAB6}" type="pres">
      <dgm:prSet presAssocID="{EB3A103A-DAD1-4F35-B8BB-2BA494AE1EC9}" presName="circ2" presStyleLbl="vennNode1" presStyleIdx="1" presStyleCnt="3"/>
      <dgm:spPr/>
      <dgm:t>
        <a:bodyPr/>
        <a:lstStyle/>
        <a:p>
          <a:endParaRPr lang="zh-CN" altLang="en-US"/>
        </a:p>
      </dgm:t>
    </dgm:pt>
    <dgm:pt modelId="{EBE2BB73-17A9-4260-9AED-99A1C11553E7}" type="pres">
      <dgm:prSet presAssocID="{EB3A103A-DAD1-4F35-B8BB-2BA494AE1EC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A32236-6D93-4654-B6F8-49245F9FAFDF}" type="pres">
      <dgm:prSet presAssocID="{6BBACFED-9D1B-4257-9086-9AD6BCABB1EF}" presName="circ3" presStyleLbl="vennNode1" presStyleIdx="2" presStyleCnt="3"/>
      <dgm:spPr/>
      <dgm:t>
        <a:bodyPr/>
        <a:lstStyle/>
        <a:p>
          <a:endParaRPr lang="zh-CN" altLang="en-US"/>
        </a:p>
      </dgm:t>
    </dgm:pt>
    <dgm:pt modelId="{EAD1262E-428F-43C0-B611-35954223C7BD}" type="pres">
      <dgm:prSet presAssocID="{6BBACFED-9D1B-4257-9086-9AD6BCABB1E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13D4448-82AB-489C-A61B-99F612159207}" type="presOf" srcId="{6BBACFED-9D1B-4257-9086-9AD6BCABB1EF}" destId="{5EA32236-6D93-4654-B6F8-49245F9FAFDF}" srcOrd="0" destOrd="0" presId="urn:microsoft.com/office/officeart/2005/8/layout/venn1"/>
    <dgm:cxn modelId="{A5AB315B-2847-4A3D-AB0A-CD27EAAD5DAA}" type="presOf" srcId="{570B1BA1-90D7-4074-AEAB-69313C8D23BC}" destId="{28CA55A7-5E41-4126-96E2-42A1DA656C94}" srcOrd="0" destOrd="0" presId="urn:microsoft.com/office/officeart/2005/8/layout/venn1"/>
    <dgm:cxn modelId="{FAB80FDE-304F-4E4E-8CC7-B34EA80F6B1D}" type="presOf" srcId="{6BBACFED-9D1B-4257-9086-9AD6BCABB1EF}" destId="{EAD1262E-428F-43C0-B611-35954223C7BD}" srcOrd="1" destOrd="0" presId="urn:microsoft.com/office/officeart/2005/8/layout/venn1"/>
    <dgm:cxn modelId="{BE14C456-2187-4791-88DE-19E139254268}" type="presOf" srcId="{EB3A103A-DAD1-4F35-B8BB-2BA494AE1EC9}" destId="{EBE2BB73-17A9-4260-9AED-99A1C11553E7}" srcOrd="1" destOrd="0" presId="urn:microsoft.com/office/officeart/2005/8/layout/venn1"/>
    <dgm:cxn modelId="{99C36B9F-EF83-4705-828D-D5DC2B6756CC}" srcId="{868D4C1C-1D7E-4F33-BEFB-8DDFDE2ED283}" destId="{EB3A103A-DAD1-4F35-B8BB-2BA494AE1EC9}" srcOrd="1" destOrd="0" parTransId="{E3EB5F47-25BB-4F39-AB8D-E0132E3E1007}" sibTransId="{96303BB5-68CD-4C9A-B982-303FBA7F57F3}"/>
    <dgm:cxn modelId="{1314D12B-B133-410D-9A30-19E3F13E62CA}" type="presOf" srcId="{EB3A103A-DAD1-4F35-B8BB-2BA494AE1EC9}" destId="{16764401-CC3B-40F9-9088-6078076ABAB6}" srcOrd="0" destOrd="0" presId="urn:microsoft.com/office/officeart/2005/8/layout/venn1"/>
    <dgm:cxn modelId="{CED0327E-EC3E-45DE-8252-4DF0866C1B0F}" type="presOf" srcId="{868D4C1C-1D7E-4F33-BEFB-8DDFDE2ED283}" destId="{04DAA394-54E2-4009-AC94-6FCC05537B27}" srcOrd="0" destOrd="0" presId="urn:microsoft.com/office/officeart/2005/8/layout/venn1"/>
    <dgm:cxn modelId="{262542BB-6788-401E-AA2B-677807BC0E6E}" type="presOf" srcId="{570B1BA1-90D7-4074-AEAB-69313C8D23BC}" destId="{D0A2B193-60BB-4C9C-8995-AA1BD828BE00}" srcOrd="1" destOrd="0" presId="urn:microsoft.com/office/officeart/2005/8/layout/venn1"/>
    <dgm:cxn modelId="{FEC499A9-AC1D-4583-8147-5350CF1E1CFF}" srcId="{868D4C1C-1D7E-4F33-BEFB-8DDFDE2ED283}" destId="{6BBACFED-9D1B-4257-9086-9AD6BCABB1EF}" srcOrd="2" destOrd="0" parTransId="{F09DACD8-8FDB-46F4-A541-EB0B79F02C01}" sibTransId="{4F88F8C0-385D-44D2-97CC-442CE8455D8E}"/>
    <dgm:cxn modelId="{CB24DD18-6245-49A1-9E76-819BED5AD42A}" srcId="{868D4C1C-1D7E-4F33-BEFB-8DDFDE2ED283}" destId="{570B1BA1-90D7-4074-AEAB-69313C8D23BC}" srcOrd="0" destOrd="0" parTransId="{46BE7753-B0FB-4DDB-912D-C355AC9B42F5}" sibTransId="{E30C5A6F-DBDE-4C60-BC39-49382DAEB43B}"/>
    <dgm:cxn modelId="{6928003A-FA51-4C22-AB2F-A3F557240216}" type="presParOf" srcId="{04DAA394-54E2-4009-AC94-6FCC05537B27}" destId="{28CA55A7-5E41-4126-96E2-42A1DA656C94}" srcOrd="0" destOrd="0" presId="urn:microsoft.com/office/officeart/2005/8/layout/venn1"/>
    <dgm:cxn modelId="{CDDB7838-7C57-4E2C-8127-AEFC1FFA0878}" type="presParOf" srcId="{04DAA394-54E2-4009-AC94-6FCC05537B27}" destId="{D0A2B193-60BB-4C9C-8995-AA1BD828BE00}" srcOrd="1" destOrd="0" presId="urn:microsoft.com/office/officeart/2005/8/layout/venn1"/>
    <dgm:cxn modelId="{00E1F37D-1B28-4253-B14C-39FE93E6F966}" type="presParOf" srcId="{04DAA394-54E2-4009-AC94-6FCC05537B27}" destId="{16764401-CC3B-40F9-9088-6078076ABAB6}" srcOrd="2" destOrd="0" presId="urn:microsoft.com/office/officeart/2005/8/layout/venn1"/>
    <dgm:cxn modelId="{1ED69066-BE73-4BEF-A3BB-3488BB8864AA}" type="presParOf" srcId="{04DAA394-54E2-4009-AC94-6FCC05537B27}" destId="{EBE2BB73-17A9-4260-9AED-99A1C11553E7}" srcOrd="3" destOrd="0" presId="urn:microsoft.com/office/officeart/2005/8/layout/venn1"/>
    <dgm:cxn modelId="{060673EB-E859-4196-B2A5-ABAF317B1E0A}" type="presParOf" srcId="{04DAA394-54E2-4009-AC94-6FCC05537B27}" destId="{5EA32236-6D93-4654-B6F8-49245F9FAFDF}" srcOrd="4" destOrd="0" presId="urn:microsoft.com/office/officeart/2005/8/layout/venn1"/>
    <dgm:cxn modelId="{BE1E0226-23EF-4097-856C-DAC0399835EB}" type="presParOf" srcId="{04DAA394-54E2-4009-AC94-6FCC05537B27}" destId="{EAD1262E-428F-43C0-B611-35954223C7B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A55A7-5E41-4126-96E2-42A1DA656C94}">
      <dsp:nvSpPr>
        <dsp:cNvPr id="0" name=""/>
        <dsp:cNvSpPr/>
      </dsp:nvSpPr>
      <dsp:spPr>
        <a:xfrm>
          <a:off x="1609175" y="55595"/>
          <a:ext cx="2668587" cy="26685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syndromes</a:t>
          </a:r>
          <a:endParaRPr lang="zh-CN" altLang="en-US" sz="3000" kern="1200" dirty="0"/>
        </a:p>
      </dsp:txBody>
      <dsp:txXfrm>
        <a:off x="1964987" y="522598"/>
        <a:ext cx="1956963" cy="1200864"/>
      </dsp:txXfrm>
    </dsp:sp>
    <dsp:sp modelId="{16764401-CC3B-40F9-9088-6078076ABAB6}">
      <dsp:nvSpPr>
        <dsp:cNvPr id="0" name=""/>
        <dsp:cNvSpPr/>
      </dsp:nvSpPr>
      <dsp:spPr>
        <a:xfrm>
          <a:off x="2572090" y="1723462"/>
          <a:ext cx="2668587" cy="26685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Chinese herbs</a:t>
          </a:r>
          <a:endParaRPr lang="zh-CN" altLang="en-US" sz="3000" kern="1200" dirty="0"/>
        </a:p>
      </dsp:txBody>
      <dsp:txXfrm>
        <a:off x="3388233" y="2412847"/>
        <a:ext cx="1601152" cy="1467722"/>
      </dsp:txXfrm>
    </dsp:sp>
    <dsp:sp modelId="{5EA32236-6D93-4654-B6F8-49245F9FAFDF}">
      <dsp:nvSpPr>
        <dsp:cNvPr id="0" name=""/>
        <dsp:cNvSpPr/>
      </dsp:nvSpPr>
      <dsp:spPr>
        <a:xfrm>
          <a:off x="646260" y="1723462"/>
          <a:ext cx="2668587" cy="26685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symptoms</a:t>
          </a:r>
          <a:endParaRPr lang="zh-CN" altLang="en-US" sz="3000" kern="1200" dirty="0"/>
        </a:p>
      </dsp:txBody>
      <dsp:txXfrm>
        <a:off x="897552" y="2412847"/>
        <a:ext cx="1601152" cy="1467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6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93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01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2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5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39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0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5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5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3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BCAB8-0D09-4CA0-81A3-C5CED3541939}" type="datetimeFigureOut">
              <a:rPr lang="en-US" smtClean="0"/>
              <a:t>11/4/2015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A4119-FD21-4A28-B873-762D6DB0E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0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39715" y="1081453"/>
            <a:ext cx="10122877" cy="404629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Application Characteristics of Traditional Chinese Medical Science Treatment on Vertigo Based on Data Mining Apriori </a:t>
            </a:r>
            <a:r>
              <a:rPr lang="en-US" b="1" dirty="0" smtClean="0"/>
              <a:t>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38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mechanism of the effective traditional Chinese medical treatment remains </a:t>
            </a:r>
            <a:r>
              <a:rPr lang="en-US" b="1" dirty="0" smtClean="0"/>
              <a:t>ambiguous</a:t>
            </a:r>
          </a:p>
          <a:p>
            <a:r>
              <a:rPr lang="en-US" dirty="0" smtClean="0"/>
              <a:t>researchers are seeking to analyze the therapies using traditional Chinese medicine (TCM) with </a:t>
            </a:r>
            <a:r>
              <a:rPr lang="en-US" b="1" dirty="0" smtClean="0"/>
              <a:t>advanced techniques</a:t>
            </a:r>
          </a:p>
          <a:p>
            <a:r>
              <a:rPr lang="en-US" b="1" dirty="0"/>
              <a:t>Data </a:t>
            </a:r>
            <a:r>
              <a:rPr lang="en-US" b="1" dirty="0" smtClean="0"/>
              <a:t>mining </a:t>
            </a:r>
            <a:r>
              <a:rPr lang="en-US" altLang="zh-CN" dirty="0" smtClean="0"/>
              <a:t>is </a:t>
            </a:r>
            <a:r>
              <a:rPr lang="en-US" dirty="0" smtClean="0"/>
              <a:t>widely </a:t>
            </a:r>
            <a:r>
              <a:rPr lang="en-US" dirty="0"/>
              <a:t>applied in various fields</a:t>
            </a:r>
          </a:p>
        </p:txBody>
      </p:sp>
    </p:spTree>
    <p:extLst>
      <p:ext uri="{BB962C8B-B14F-4D97-AF65-F5344CB8AC3E}">
        <p14:creationId xmlns:p14="http://schemas.microsoft.com/office/powerpoint/2010/main" val="90801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we do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7206762" cy="4351338"/>
          </a:xfrm>
        </p:spPr>
        <p:txBody>
          <a:bodyPr/>
          <a:lstStyle/>
          <a:p>
            <a:r>
              <a:rPr lang="en-US" dirty="0" smtClean="0"/>
              <a:t>we apply Apriori algorithm to the analysis of a series of medical records on vertigo from famous TCM doctors</a:t>
            </a:r>
            <a:endParaRPr lang="en-US" dirty="0"/>
          </a:p>
        </p:txBody>
      </p:sp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1197499551"/>
              </p:ext>
            </p:extLst>
          </p:nvPr>
        </p:nvGraphicFramePr>
        <p:xfrm>
          <a:off x="6699739" y="1777471"/>
          <a:ext cx="5886938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0545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result</a:t>
            </a:r>
            <a:endParaRPr 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2558455"/>
              </p:ext>
            </p:extLst>
          </p:nvPr>
        </p:nvGraphicFramePr>
        <p:xfrm>
          <a:off x="232232" y="2391508"/>
          <a:ext cx="6784030" cy="3473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3206">
                  <a:extLst>
                    <a:ext uri="{9D8B030D-6E8A-4147-A177-3AD203B41FA5}">
                      <a16:colId xmlns:a16="http://schemas.microsoft.com/office/drawing/2014/main" val="1672366461"/>
                    </a:ext>
                  </a:extLst>
                </a:gridCol>
                <a:gridCol w="1866170">
                  <a:extLst>
                    <a:ext uri="{9D8B030D-6E8A-4147-A177-3AD203B41FA5}">
                      <a16:colId xmlns:a16="http://schemas.microsoft.com/office/drawing/2014/main" val="465663657"/>
                    </a:ext>
                  </a:extLst>
                </a:gridCol>
                <a:gridCol w="1450730">
                  <a:extLst>
                    <a:ext uri="{9D8B030D-6E8A-4147-A177-3AD203B41FA5}">
                      <a16:colId xmlns:a16="http://schemas.microsoft.com/office/drawing/2014/main" val="1958299132"/>
                    </a:ext>
                  </a:extLst>
                </a:gridCol>
                <a:gridCol w="2373924">
                  <a:extLst>
                    <a:ext uri="{9D8B030D-6E8A-4147-A177-3AD203B41FA5}">
                      <a16:colId xmlns:a16="http://schemas.microsoft.com/office/drawing/2014/main" val="2131977521"/>
                    </a:ext>
                  </a:extLst>
                </a:gridCol>
              </a:tblGrid>
              <a:tr h="6584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effectLst/>
                        </a:rPr>
                        <a:t>Confidence (%)</a:t>
                      </a:r>
                      <a:endParaRPr lang="en-US" sz="15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Rule Support (%)/</a:t>
                      </a:r>
                      <a:endParaRPr lang="en-US" sz="1500" kern="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Support (%)</a:t>
                      </a:r>
                      <a:endParaRPr lang="en-US" sz="15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smtClean="0">
                          <a:effectLst/>
                        </a:rPr>
                        <a:t>Lift</a:t>
                      </a:r>
                      <a:r>
                        <a:rPr lang="zh-CN" altLang="en-US" sz="1700" kern="100" dirty="0" smtClean="0">
                          <a:effectLst/>
                        </a:rPr>
                        <a:t>（</a:t>
                      </a:r>
                      <a:r>
                        <a:rPr lang="en-US" altLang="zh-CN" sz="1700" kern="100" dirty="0" err="1" smtClean="0">
                          <a:effectLst/>
                        </a:rPr>
                        <a:t>conf</a:t>
                      </a:r>
                      <a:r>
                        <a:rPr lang="en-US" altLang="zh-CN" sz="1700" kern="100" dirty="0" smtClean="0">
                          <a:effectLst/>
                        </a:rPr>
                        <a:t>/</a:t>
                      </a:r>
                      <a:r>
                        <a:rPr lang="en-US" altLang="zh-CN" sz="1700" kern="100" dirty="0" err="1" smtClean="0">
                          <a:effectLst/>
                        </a:rPr>
                        <a:t>conse</a:t>
                      </a:r>
                      <a:r>
                        <a:rPr lang="en-US" altLang="zh-CN" sz="1700" kern="100" dirty="0" smtClean="0">
                          <a:effectLst/>
                        </a:rPr>
                        <a:t>%</a:t>
                      </a:r>
                      <a:r>
                        <a:rPr lang="zh-CN" altLang="en-US" sz="1700" kern="100" dirty="0" smtClean="0">
                          <a:effectLst/>
                        </a:rPr>
                        <a:t>）</a:t>
                      </a:r>
                      <a:endParaRPr lang="en-US" sz="15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Rules</a:t>
                      </a:r>
                      <a:endParaRPr lang="en-US" sz="15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1272075964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88.889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22.857/25.714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1.004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PBC→Concha</a:t>
                      </a:r>
                      <a:r>
                        <a:rPr lang="en-US" sz="1700" kern="100" dirty="0">
                          <a:effectLst/>
                        </a:rPr>
                        <a:t> </a:t>
                      </a:r>
                      <a:r>
                        <a:rPr lang="en-US" sz="1700" kern="100" dirty="0" err="1">
                          <a:effectLst/>
                        </a:rPr>
                        <a:t>Haliotidis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3981093852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83.333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effectLst/>
                        </a:rPr>
                        <a:t>21.429/25.714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0.956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PBC→Flos</a:t>
                      </a:r>
                      <a:r>
                        <a:rPr lang="en-US" sz="1700" kern="100" dirty="0">
                          <a:effectLst/>
                        </a:rPr>
                        <a:t> </a:t>
                      </a:r>
                      <a:r>
                        <a:rPr lang="en-US" sz="1700" kern="100" dirty="0" err="1">
                          <a:effectLst/>
                        </a:rPr>
                        <a:t>Inulae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958277282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88.889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22.857/25.714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1.037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UHL→reddle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3351249576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effectLst/>
                        </a:rPr>
                        <a:t>88.889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22.857/25.714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1.27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UHL→Herba</a:t>
                      </a:r>
                      <a:r>
                        <a:rPr lang="en-US" sz="1700" kern="100" dirty="0">
                          <a:effectLst/>
                        </a:rPr>
                        <a:t> </a:t>
                      </a:r>
                      <a:r>
                        <a:rPr lang="en-US" sz="1700" kern="100" dirty="0" err="1">
                          <a:effectLst/>
                        </a:rPr>
                        <a:t>Taxilli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2671130753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80.952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24.286/30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1.232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LFF→Cortex</a:t>
                      </a:r>
                      <a:r>
                        <a:rPr lang="en-US" sz="1700" kern="100" dirty="0">
                          <a:effectLst/>
                        </a:rPr>
                        <a:t> </a:t>
                      </a:r>
                      <a:r>
                        <a:rPr lang="en-US" sz="1700" kern="100" dirty="0" err="1">
                          <a:effectLst/>
                        </a:rPr>
                        <a:t>Phellodendri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1721993146"/>
                  </a:ext>
                </a:extLst>
              </a:tr>
              <a:tr h="414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>
                          <a:effectLst/>
                        </a:rPr>
                        <a:t>66.667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20/30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>
                          <a:effectLst/>
                        </a:rPr>
                        <a:t>1.085</a:t>
                      </a:r>
                      <a:endParaRPr lang="en-US" sz="15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100" dirty="0" err="1">
                          <a:effectLst/>
                        </a:rPr>
                        <a:t>LFF→Plumula</a:t>
                      </a:r>
                      <a:r>
                        <a:rPr lang="en-US" sz="1700" kern="100" dirty="0">
                          <a:effectLst/>
                        </a:rPr>
                        <a:t> </a:t>
                      </a:r>
                      <a:r>
                        <a:rPr lang="en-US" sz="1700" kern="100" dirty="0" err="1">
                          <a:effectLst/>
                        </a:rPr>
                        <a:t>Nelumbinis</a:t>
                      </a:r>
                      <a:endParaRPr lang="en-US" sz="15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30242" marR="130242" marT="0" marB="0"/>
                </a:tc>
                <a:extLst>
                  <a:ext uri="{0D108BD9-81ED-4DB2-BD59-A6C34878D82A}">
                    <a16:rowId xmlns:a16="http://schemas.microsoft.com/office/drawing/2014/main" val="2722107021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632851" y="1856432"/>
            <a:ext cx="5982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Association rules between TCM syndromes and Chinese herbs</a:t>
            </a:r>
            <a:endParaRPr lang="en-US" dirty="0"/>
          </a:p>
        </p:txBody>
      </p:sp>
      <p:pic>
        <p:nvPicPr>
          <p:cNvPr id="6" name="图片 5" descr="E:\C-lab\眩晕\论文补充实验\pic\1副本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0" t="14795" r="6645" b="15583"/>
          <a:stretch/>
        </p:blipFill>
        <p:spPr bwMode="auto">
          <a:xfrm>
            <a:off x="7016262" y="2760840"/>
            <a:ext cx="5175738" cy="2697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554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Application circumstance</a:t>
            </a:r>
            <a:endParaRPr lang="en-US" dirty="0"/>
          </a:p>
        </p:txBody>
      </p:sp>
      <p:pic>
        <p:nvPicPr>
          <p:cNvPr id="4" name="内容占位符 3" descr="关键字： 手机电话机矢量图卡通矢量图韩国矢量图 ...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465" y="2905492"/>
            <a:ext cx="1455126" cy="1455126"/>
          </a:xfrm>
        </p:spPr>
      </p:pic>
      <p:pic>
        <p:nvPicPr>
          <p:cNvPr id="5" name="图片 4" descr="医生, 灰色, 手术, 外科口罩, 阀盖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979" y="2646118"/>
            <a:ext cx="1657350" cy="1714500"/>
          </a:xfrm>
          <a:prstGeom prst="rect">
            <a:avLst/>
          </a:prstGeom>
        </p:spPr>
      </p:pic>
      <p:pic>
        <p:nvPicPr>
          <p:cNvPr id="6" name="图片 5" descr="フリーイラスト] 足を骨折した ...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>
                        <a14:backgroundMark x1="72000" y1="16333" x2="72000" y2="16333"/>
                        <a14:backgroundMark x1="79333" y1="22000" x2="79333" y2="22000"/>
                        <a14:backgroundMark x1="81000" y1="44667" x2="81000" y2="44667"/>
                        <a14:backgroundMark x1="77333" y1="66000" x2="77333" y2="66000"/>
                        <a14:backgroundMark x1="20333" y1="52333" x2="20333" y2="52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4357"/>
            <a:ext cx="2857500" cy="2857500"/>
          </a:xfrm>
          <a:prstGeom prst="rect">
            <a:avLst/>
          </a:prstGeom>
        </p:spPr>
      </p:pic>
      <p:pic>
        <p:nvPicPr>
          <p:cNvPr id="7" name="内容占位符 3" descr="关键字： 手机电话机矢量图卡通矢量图韩国矢量图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411" y="2905492"/>
            <a:ext cx="1455126" cy="1455126"/>
          </a:xfrm>
          <a:prstGeom prst="rect">
            <a:avLst/>
          </a:prstGeom>
        </p:spPr>
      </p:pic>
      <p:pic>
        <p:nvPicPr>
          <p:cNvPr id="9" name="图片 8" descr="SkyDrive详细评测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523" y="3060197"/>
            <a:ext cx="1145716" cy="1145716"/>
          </a:xfrm>
          <a:prstGeom prst="rect">
            <a:avLst/>
          </a:prstGeom>
        </p:spPr>
      </p:pic>
      <p:sp>
        <p:nvSpPr>
          <p:cNvPr id="10" name="下箭头 9"/>
          <p:cNvSpPr/>
          <p:nvPr/>
        </p:nvSpPr>
        <p:spPr>
          <a:xfrm rot="16200000">
            <a:off x="4450678" y="2934066"/>
            <a:ext cx="290146" cy="1428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7290763" y="2934066"/>
            <a:ext cx="290146" cy="1428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文本框 11"/>
          <p:cNvSpPr txBox="1"/>
          <p:nvPr/>
        </p:nvSpPr>
        <p:spPr>
          <a:xfrm>
            <a:off x="378069" y="5422810"/>
            <a:ext cx="2256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Patient or New doctor</a:t>
            </a:r>
            <a:endParaRPr 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551016" y="4624755"/>
            <a:ext cx="802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doctor</a:t>
            </a:r>
            <a:endParaRPr 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433093" y="4591571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Mobile app</a:t>
            </a:r>
            <a:endParaRPr 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8362039" y="4624755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Mobile app</a:t>
            </a:r>
            <a:endParaRPr 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078257" y="4288178"/>
            <a:ext cx="1691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Server 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06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</a:t>
            </a:r>
            <a:endParaRPr lang="en-US" dirty="0"/>
          </a:p>
        </p:txBody>
      </p:sp>
      <p:pic>
        <p:nvPicPr>
          <p:cNvPr id="4" name="内容占位符 3" descr="E:\C-lab\眩晕\App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6180992" cy="45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 descr="E:\C-lab\眩晕\App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66" y="1778832"/>
            <a:ext cx="5934834" cy="44797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488356" y="6346682"/>
            <a:ext cx="1160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For doctor</a:t>
            </a:r>
            <a:endParaRPr 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396654" y="6346682"/>
            <a:ext cx="1214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For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7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161</Words>
  <Application>Microsoft Office PowerPoint</Application>
  <PresentationFormat>宽屏</PresentationFormat>
  <Paragraphs>50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宋体</vt:lpstr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The Application Characteristics of Traditional Chinese Medical Science Treatment on Vertigo Based on Data Mining Apriori Algorithm</vt:lpstr>
      <vt:lpstr>Background</vt:lpstr>
      <vt:lpstr>What we do</vt:lpstr>
      <vt:lpstr>One result</vt:lpstr>
      <vt:lpstr>Application circumstance</vt:lpstr>
      <vt:lpstr>App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Application Characteristics of Traditional Chinese Medical Science Treatment on Vertigo Based on Data Mining Apriori Algorithm</dc:title>
  <dc:creator>li chen</dc:creator>
  <cp:lastModifiedBy>li chen</cp:lastModifiedBy>
  <cp:revision>7</cp:revision>
  <dcterms:created xsi:type="dcterms:W3CDTF">2015-11-01T12:37:13Z</dcterms:created>
  <dcterms:modified xsi:type="dcterms:W3CDTF">2015-11-04T16:40:09Z</dcterms:modified>
</cp:coreProperties>
</file>