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780F-5AC8-41C4-82BE-FA9F8F553BB4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D5BBB-6632-4CB1-A1D2-D536262D1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6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780F-5AC8-41C4-82BE-FA9F8F553BB4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D5BBB-6632-4CB1-A1D2-D536262D1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394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780F-5AC8-41C4-82BE-FA9F8F553BB4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D5BBB-6632-4CB1-A1D2-D536262D1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829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780F-5AC8-41C4-82BE-FA9F8F553BB4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D5BBB-6632-4CB1-A1D2-D536262D1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284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780F-5AC8-41C4-82BE-FA9F8F553BB4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D5BBB-6632-4CB1-A1D2-D536262D1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019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780F-5AC8-41C4-82BE-FA9F8F553BB4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D5BBB-6632-4CB1-A1D2-D536262D1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596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780F-5AC8-41C4-82BE-FA9F8F553BB4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D5BBB-6632-4CB1-A1D2-D536262D1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685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780F-5AC8-41C4-82BE-FA9F8F553BB4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D5BBB-6632-4CB1-A1D2-D536262D1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557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780F-5AC8-41C4-82BE-FA9F8F553BB4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D5BBB-6632-4CB1-A1D2-D536262D1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849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780F-5AC8-41C4-82BE-FA9F8F553BB4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D5BBB-6632-4CB1-A1D2-D536262D1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608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780F-5AC8-41C4-82BE-FA9F8F553BB4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D5BBB-6632-4CB1-A1D2-D536262D1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632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0780F-5AC8-41C4-82BE-FA9F8F553BB4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D5BBB-6632-4CB1-A1D2-D536262D1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04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50376" y="1828800"/>
            <a:ext cx="9144000" cy="331653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 Novel Automatic Tongue Image Segmentation Algorithm:</a:t>
            </a:r>
            <a:br>
              <a:rPr lang="en-US" dirty="0" smtClean="0"/>
            </a:br>
            <a:r>
              <a:rPr lang="en-US" dirty="0" smtClean="0"/>
              <a:t>Color Enhancement Method Based on L*a*b* Color 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594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Problem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separate tongue body from face skin and lip which have similar color</a:t>
            </a:r>
          </a:p>
          <a:p>
            <a:endParaRPr lang="en-US" dirty="0" smtClean="0"/>
          </a:p>
          <a:p>
            <a:r>
              <a:rPr lang="en-US" altLang="zh-CN" dirty="0" smtClean="0"/>
              <a:t>Recent studies </a:t>
            </a:r>
            <a:r>
              <a:rPr lang="en-US" dirty="0" smtClean="0"/>
              <a:t>focus on </a:t>
            </a:r>
            <a:r>
              <a:rPr lang="en-US" altLang="zh-CN" dirty="0" smtClean="0"/>
              <a:t>A</a:t>
            </a:r>
            <a:r>
              <a:rPr lang="en-US" dirty="0" smtClean="0"/>
              <a:t>ctive contour model (ACM) </a:t>
            </a:r>
            <a:r>
              <a:rPr lang="en-US" altLang="zh-CN" dirty="0" smtClean="0"/>
              <a:t>or </a:t>
            </a:r>
            <a:r>
              <a:rPr lang="en-US" dirty="0" smtClean="0"/>
              <a:t>Snake</a:t>
            </a:r>
          </a:p>
          <a:p>
            <a:r>
              <a:rPr lang="en-US" altLang="zh-CN" dirty="0" smtClean="0"/>
              <a:t>Usually </a:t>
            </a:r>
            <a:r>
              <a:rPr lang="en-US" dirty="0" smtClean="0"/>
              <a:t>one </a:t>
            </a:r>
            <a:r>
              <a:rPr lang="en-US" dirty="0"/>
              <a:t>color space</a:t>
            </a:r>
          </a:p>
        </p:txBody>
      </p:sp>
    </p:spTree>
    <p:extLst>
      <p:ext uri="{BB962C8B-B14F-4D97-AF65-F5344CB8AC3E}">
        <p14:creationId xmlns:p14="http://schemas.microsoft.com/office/powerpoint/2010/main" val="357322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Our method: CEM(Color enhancement method)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HSV space, using a hue threshold control function to determine a proper threshold value for preliminary separation of tongue region</a:t>
            </a:r>
          </a:p>
          <a:p>
            <a:r>
              <a:rPr lang="en-US" altLang="zh-CN" dirty="0" smtClean="0"/>
              <a:t>I</a:t>
            </a:r>
            <a:r>
              <a:rPr lang="en-US" dirty="0" smtClean="0"/>
              <a:t>n RGB space, performing color enhancement to obtain a better luminance which is more suitable for </a:t>
            </a:r>
            <a:r>
              <a:rPr lang="en-US" dirty="0"/>
              <a:t>tongue segmentation</a:t>
            </a:r>
          </a:p>
          <a:p>
            <a:r>
              <a:rPr lang="en-US" dirty="0" smtClean="0"/>
              <a:t>In </a:t>
            </a:r>
            <a:r>
              <a:rPr lang="en-US" dirty="0"/>
              <a:t>L*A*B* space, using the luminance sensitivity of L channel to constrain the area of interest</a:t>
            </a:r>
          </a:p>
        </p:txBody>
      </p:sp>
    </p:spTree>
    <p:extLst>
      <p:ext uri="{BB962C8B-B14F-4D97-AF65-F5344CB8AC3E}">
        <p14:creationId xmlns:p14="http://schemas.microsoft.com/office/powerpoint/2010/main" val="1853459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Why CEM?</a:t>
            </a:r>
            <a:endParaRPr lang="en-US" dirty="0"/>
          </a:p>
        </p:txBody>
      </p:sp>
      <p:pic>
        <p:nvPicPr>
          <p:cNvPr id="1026" name="Picture 2" descr="labchannel_o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9"/>
          <a:stretch>
            <a:fillRect/>
          </a:stretch>
        </p:blipFill>
        <p:spPr bwMode="auto">
          <a:xfrm>
            <a:off x="1893277" y="1690688"/>
            <a:ext cx="5785510" cy="2018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labchannel_p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"/>
          <a:stretch>
            <a:fillRect/>
          </a:stretch>
        </p:blipFill>
        <p:spPr bwMode="auto">
          <a:xfrm>
            <a:off x="1893277" y="3932726"/>
            <a:ext cx="5785510" cy="2018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7898442" y="2699788"/>
            <a:ext cx="2198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channels before CEM</a:t>
            </a:r>
            <a:endParaRPr lang="en-US" dirty="0"/>
          </a:p>
        </p:txBody>
      </p:sp>
      <p:sp>
        <p:nvSpPr>
          <p:cNvPr id="5" name="矩形 4"/>
          <p:cNvSpPr/>
          <p:nvPr/>
        </p:nvSpPr>
        <p:spPr>
          <a:xfrm>
            <a:off x="7981799" y="4757160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channels after CEM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586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</a:t>
            </a:r>
            <a:endParaRPr lang="en-US" dirty="0"/>
          </a:p>
        </p:txBody>
      </p:sp>
      <p:pic>
        <p:nvPicPr>
          <p:cNvPr id="2050" name="Picture 2" descr="r3_roughar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2089" y="2085160"/>
            <a:ext cx="2111864" cy="2102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r2_threshol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7" r="7860"/>
          <a:stretch>
            <a:fillRect/>
          </a:stretch>
        </p:blipFill>
        <p:spPr bwMode="auto">
          <a:xfrm>
            <a:off x="3314156" y="1874662"/>
            <a:ext cx="4001044" cy="362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r1_origin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74662"/>
            <a:ext cx="2017161" cy="2007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r5_SelectbyLa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318921"/>
            <a:ext cx="2130805" cy="2102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 descr="r6_Ope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318921"/>
            <a:ext cx="2274426" cy="215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 descr="r8_Finalresul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843" y="4318921"/>
            <a:ext cx="2159215" cy="2159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1340872" y="3881661"/>
            <a:ext cx="1011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Original </a:t>
            </a:r>
            <a:endParaRPr lang="en-US" dirty="0"/>
          </a:p>
        </p:txBody>
      </p:sp>
      <p:sp>
        <p:nvSpPr>
          <p:cNvPr id="5" name="矩形 4"/>
          <p:cNvSpPr/>
          <p:nvPr/>
        </p:nvSpPr>
        <p:spPr>
          <a:xfrm>
            <a:off x="3868023" y="5317780"/>
            <a:ext cx="3031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hue threshold control function </a:t>
            </a:r>
            <a:endParaRPr lang="en-US" dirty="0"/>
          </a:p>
        </p:txBody>
      </p:sp>
      <p:sp>
        <p:nvSpPr>
          <p:cNvPr id="6" name="矩形 5"/>
          <p:cNvSpPr/>
          <p:nvPr/>
        </p:nvSpPr>
        <p:spPr>
          <a:xfrm>
            <a:off x="9818226" y="2358473"/>
            <a:ext cx="18832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Selected areas after CEM </a:t>
            </a:r>
            <a:endParaRPr lang="en-US" dirty="0"/>
          </a:p>
        </p:txBody>
      </p:sp>
      <p:sp>
        <p:nvSpPr>
          <p:cNvPr id="7" name="矩形 6"/>
          <p:cNvSpPr/>
          <p:nvPr/>
        </p:nvSpPr>
        <p:spPr>
          <a:xfrm>
            <a:off x="275836" y="6421316"/>
            <a:ext cx="335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kern="1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valid </a:t>
            </a:r>
            <a:r>
              <a:rPr lang="en-US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pixels in L*a*b* color space</a:t>
            </a:r>
            <a:endParaRPr lang="en-US" dirty="0"/>
          </a:p>
        </p:txBody>
      </p:sp>
      <p:sp>
        <p:nvSpPr>
          <p:cNvPr id="8" name="矩形 7"/>
          <p:cNvSpPr/>
          <p:nvPr/>
        </p:nvSpPr>
        <p:spPr>
          <a:xfrm>
            <a:off x="7741265" y="6446455"/>
            <a:ext cx="2108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After open operation</a:t>
            </a:r>
            <a:endParaRPr lang="en-US" dirty="0"/>
          </a:p>
        </p:txBody>
      </p:sp>
      <p:sp>
        <p:nvSpPr>
          <p:cNvPr id="9" name="矩形 8"/>
          <p:cNvSpPr/>
          <p:nvPr/>
        </p:nvSpPr>
        <p:spPr>
          <a:xfrm>
            <a:off x="10636937" y="6446455"/>
            <a:ext cx="716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kern="100" dirty="0">
                <a:latin typeface="Times New Roman" panose="02020603050405020304" pitchFamily="18" charset="0"/>
                <a:ea typeface="宋体" panose="02010600030101010101" pitchFamily="2" charset="-122"/>
              </a:rPr>
              <a:t>Final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683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Examples</a:t>
            </a:r>
            <a:endParaRPr lang="en-US" dirty="0"/>
          </a:p>
        </p:txBody>
      </p:sp>
      <p:pic>
        <p:nvPicPr>
          <p:cNvPr id="3076" name="Picture 4" descr="r1_f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114" y="2307326"/>
            <a:ext cx="2557858" cy="2557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r1_fi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46" y="2339646"/>
            <a:ext cx="2612588" cy="2557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r1_fin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9234" y="2307326"/>
            <a:ext cx="2612587" cy="251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1" descr="r1_fina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696" y="2319459"/>
            <a:ext cx="2525156" cy="256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61546" y="375138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61546" y="51388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507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with classical method</a:t>
            </a:r>
            <a:endParaRPr 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0813972"/>
              </p:ext>
            </p:extLst>
          </p:nvPr>
        </p:nvGraphicFramePr>
        <p:xfrm>
          <a:off x="941328" y="1995852"/>
          <a:ext cx="9311407" cy="14052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5546">
                  <a:extLst>
                    <a:ext uri="{9D8B030D-6E8A-4147-A177-3AD203B41FA5}">
                      <a16:colId xmlns:a16="http://schemas.microsoft.com/office/drawing/2014/main" val="1964499852"/>
                    </a:ext>
                  </a:extLst>
                </a:gridCol>
                <a:gridCol w="2217611">
                  <a:extLst>
                    <a:ext uri="{9D8B030D-6E8A-4147-A177-3AD203B41FA5}">
                      <a16:colId xmlns:a16="http://schemas.microsoft.com/office/drawing/2014/main" val="1208463330"/>
                    </a:ext>
                  </a:extLst>
                </a:gridCol>
                <a:gridCol w="1730908">
                  <a:extLst>
                    <a:ext uri="{9D8B030D-6E8A-4147-A177-3AD203B41FA5}">
                      <a16:colId xmlns:a16="http://schemas.microsoft.com/office/drawing/2014/main" val="4037862661"/>
                    </a:ext>
                  </a:extLst>
                </a:gridCol>
                <a:gridCol w="1509513">
                  <a:extLst>
                    <a:ext uri="{9D8B030D-6E8A-4147-A177-3AD203B41FA5}">
                      <a16:colId xmlns:a16="http://schemas.microsoft.com/office/drawing/2014/main" val="718938764"/>
                    </a:ext>
                  </a:extLst>
                </a:gridCol>
                <a:gridCol w="2107829">
                  <a:extLst>
                    <a:ext uri="{9D8B030D-6E8A-4147-A177-3AD203B41FA5}">
                      <a16:colId xmlns:a16="http://schemas.microsoft.com/office/drawing/2014/main" val="2581385761"/>
                    </a:ext>
                  </a:extLst>
                </a:gridCol>
              </a:tblGrid>
              <a:tr h="70261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kern="100" dirty="0">
                          <a:effectLst/>
                        </a:rPr>
                        <a:t>Algorithm</a:t>
                      </a:r>
                      <a:endParaRPr lang="en-US" sz="3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97609" marR="197609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kern="100">
                          <a:effectLst/>
                        </a:rPr>
                        <a:t>CEM-L*A*B*</a:t>
                      </a:r>
                      <a:endParaRPr lang="en-US" sz="3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97609" marR="197609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kern="100">
                          <a:effectLst/>
                        </a:rPr>
                        <a:t>watershed</a:t>
                      </a:r>
                      <a:endParaRPr lang="en-US" sz="3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97609" marR="197609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kern="100">
                          <a:effectLst/>
                        </a:rPr>
                        <a:t>Original snake</a:t>
                      </a:r>
                      <a:endParaRPr lang="en-US" sz="3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97609" marR="197609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kern="100">
                          <a:effectLst/>
                        </a:rPr>
                        <a:t>C2G2FSnake</a:t>
                      </a:r>
                      <a:endParaRPr lang="en-US" sz="3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97609" marR="197609" marT="0" marB="0"/>
                </a:tc>
                <a:extLst>
                  <a:ext uri="{0D108BD9-81ED-4DB2-BD59-A6C34878D82A}">
                    <a16:rowId xmlns:a16="http://schemas.microsoft.com/office/drawing/2014/main" val="782634659"/>
                  </a:ext>
                </a:extLst>
              </a:tr>
              <a:tr h="35130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kern="100">
                          <a:effectLst/>
                        </a:rPr>
                        <a:t>Speed (s)</a:t>
                      </a:r>
                      <a:endParaRPr lang="en-US" sz="3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97609" marR="197609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kern="100">
                          <a:effectLst/>
                        </a:rPr>
                        <a:t>0.630</a:t>
                      </a:r>
                      <a:endParaRPr lang="en-US" sz="3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97609" marR="197609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kern="100">
                          <a:effectLst/>
                        </a:rPr>
                        <a:t>1.65</a:t>
                      </a:r>
                      <a:endParaRPr lang="en-US" sz="3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97609" marR="197609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kern="100">
                          <a:effectLst/>
                        </a:rPr>
                        <a:t>4.01</a:t>
                      </a:r>
                      <a:endParaRPr lang="en-US" sz="3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97609" marR="197609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kern="100">
                          <a:effectLst/>
                        </a:rPr>
                        <a:t>11.46</a:t>
                      </a:r>
                      <a:endParaRPr lang="en-US" sz="3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97609" marR="197609" marT="0" marB="0"/>
                </a:tc>
                <a:extLst>
                  <a:ext uri="{0D108BD9-81ED-4DB2-BD59-A6C34878D82A}">
                    <a16:rowId xmlns:a16="http://schemas.microsoft.com/office/drawing/2014/main" val="663032171"/>
                  </a:ext>
                </a:extLst>
              </a:tr>
              <a:tr h="35130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kern="100">
                          <a:effectLst/>
                        </a:rPr>
                        <a:t>Q (%)</a:t>
                      </a:r>
                      <a:endParaRPr lang="en-US" sz="3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97609" marR="197609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kern="100">
                          <a:effectLst/>
                        </a:rPr>
                        <a:t>98.9</a:t>
                      </a:r>
                      <a:endParaRPr lang="en-US" sz="3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97609" marR="197609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kern="100">
                          <a:effectLst/>
                        </a:rPr>
                        <a:t>89.0</a:t>
                      </a:r>
                      <a:endParaRPr lang="en-US" sz="3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97609" marR="197609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kern="100">
                          <a:effectLst/>
                        </a:rPr>
                        <a:t>73.4</a:t>
                      </a:r>
                      <a:endParaRPr lang="en-US" sz="3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97609" marR="197609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kern="100" dirty="0">
                          <a:effectLst/>
                        </a:rPr>
                        <a:t>98.4</a:t>
                      </a:r>
                      <a:endParaRPr lang="en-US" sz="3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97609" marR="197609" marT="0" marB="0"/>
                </a:tc>
                <a:extLst>
                  <a:ext uri="{0D108BD9-81ED-4DB2-BD59-A6C34878D82A}">
                    <a16:rowId xmlns:a16="http://schemas.microsoft.com/office/drawing/2014/main" val="3911798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1624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162</Words>
  <Application>Microsoft Office PowerPoint</Application>
  <PresentationFormat>宽屏</PresentationFormat>
  <Paragraphs>39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宋体</vt:lpstr>
      <vt:lpstr>等线</vt:lpstr>
      <vt:lpstr>等线 Light</vt:lpstr>
      <vt:lpstr>Arial</vt:lpstr>
      <vt:lpstr>Calibri</vt:lpstr>
      <vt:lpstr>Calibri Light</vt:lpstr>
      <vt:lpstr>Times New Roman</vt:lpstr>
      <vt:lpstr>Office 主题​​</vt:lpstr>
      <vt:lpstr>A Novel Automatic Tongue Image Segmentation Algorithm: Color Enhancement Method Based on L*a*b* Color Space</vt:lpstr>
      <vt:lpstr>Problem</vt:lpstr>
      <vt:lpstr>Our method: CEM(Color enhancement method)</vt:lpstr>
      <vt:lpstr>Why CEM?</vt:lpstr>
      <vt:lpstr>Procedure</vt:lpstr>
      <vt:lpstr>More Examples</vt:lpstr>
      <vt:lpstr>Comparison with classical method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Novel Automatic Tongue Image Segmentation Algorithm: Color Enhancement Method Based on L*a*b* Color Space</dc:title>
  <dc:creator>li chen</dc:creator>
  <cp:lastModifiedBy>li chen</cp:lastModifiedBy>
  <cp:revision>2</cp:revision>
  <dcterms:created xsi:type="dcterms:W3CDTF">2015-11-01T12:06:45Z</dcterms:created>
  <dcterms:modified xsi:type="dcterms:W3CDTF">2015-11-01T12:15:03Z</dcterms:modified>
</cp:coreProperties>
</file>