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040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95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587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89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555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41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10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9550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932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304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3B195-855D-4F51-A77E-6442250E8057}" type="datetimeFigureOut">
              <a:rPr lang="en-US" smtClean="0"/>
              <a:t>11/1/2015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DFB87-BC52-4AEB-9D96-BCF2A5FB2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2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93125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An Improved Acquaintance Immunization Strategy for Complex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752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Classic </a:t>
            </a:r>
            <a:r>
              <a:rPr lang="en-US" dirty="0"/>
              <a:t>immunization strategies 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Random immunization strategy immunizes a node </a:t>
            </a:r>
            <a:r>
              <a:rPr lang="en-US" dirty="0" smtClean="0"/>
              <a:t>randomly</a:t>
            </a:r>
          </a:p>
          <a:p>
            <a:pPr marL="0" indent="0">
              <a:buNone/>
            </a:pPr>
            <a:r>
              <a:rPr lang="en-US" dirty="0" smtClean="0"/>
              <a:t>	High </a:t>
            </a:r>
            <a:r>
              <a:rPr lang="en-US" dirty="0"/>
              <a:t>immunization threshold </a:t>
            </a:r>
            <a:endParaRPr lang="en-US" dirty="0" smtClean="0"/>
          </a:p>
          <a:p>
            <a:r>
              <a:rPr lang="en-US" dirty="0"/>
              <a:t>Target immunization strategy immunizes a node with most neighbor </a:t>
            </a:r>
            <a:r>
              <a:rPr lang="en-US" dirty="0" smtClean="0"/>
              <a:t>nodes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Based </a:t>
            </a:r>
            <a:r>
              <a:rPr lang="en-US" dirty="0"/>
              <a:t>on global information </a:t>
            </a:r>
          </a:p>
          <a:p>
            <a:r>
              <a:rPr lang="en-US" dirty="0"/>
              <a:t>Acquaintance immunization strategy </a:t>
            </a:r>
            <a:r>
              <a:rPr lang="en-US" dirty="0" smtClean="0"/>
              <a:t>randomly </a:t>
            </a:r>
            <a:r>
              <a:rPr lang="en-US" dirty="0"/>
              <a:t>chooses a node and randomly immunizes one of its neighbor </a:t>
            </a:r>
            <a:r>
              <a:rPr lang="en-US" dirty="0" smtClean="0"/>
              <a:t>nodes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Blindness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639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Existing improvements: </a:t>
            </a:r>
          </a:p>
          <a:p>
            <a:r>
              <a:rPr lang="en-US" dirty="0" smtClean="0"/>
              <a:t>a) existing improvements to acquaintance immunization(common neighbor, threaded-tree, double immunization) – static and whole scale</a:t>
            </a:r>
          </a:p>
          <a:p>
            <a:r>
              <a:rPr lang="en-US" dirty="0" smtClean="0"/>
              <a:t>b) determine local or time-varying </a:t>
            </a:r>
            <a:r>
              <a:rPr lang="en-US" dirty="0" smtClean="0"/>
              <a:t>importance </a:t>
            </a:r>
            <a:r>
              <a:rPr lang="en-US" dirty="0" smtClean="0"/>
              <a:t>ranking -- fail </a:t>
            </a:r>
            <a:r>
              <a:rPr lang="en-US" dirty="0"/>
              <a:t>to deploy the benefits of acquaintance immunization </a:t>
            </a:r>
            <a:r>
              <a:rPr lang="en-US" dirty="0" smtClean="0"/>
              <a:t>strategy</a:t>
            </a:r>
            <a:endParaRPr lang="en-US" dirty="0"/>
          </a:p>
          <a:p>
            <a:r>
              <a:rPr lang="en-US" dirty="0" smtClean="0"/>
              <a:t>Need an improved strategy which is more adaptive to most network topology and achieve a better balance between cost and effectiveness.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74331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method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combining these two benefits</a:t>
            </a:r>
          </a:p>
          <a:p>
            <a:r>
              <a:rPr lang="en-US" dirty="0" smtClean="0"/>
              <a:t>acquaintance immunization (strong </a:t>
            </a:r>
            <a:r>
              <a:rPr lang="en-US" dirty="0"/>
              <a:t>adaptability </a:t>
            </a:r>
            <a:r>
              <a:rPr lang="en-US" dirty="0" smtClean="0"/>
              <a:t>using little information</a:t>
            </a:r>
            <a:r>
              <a:rPr lang="en-US" dirty="0" smtClean="0"/>
              <a:t>)</a:t>
            </a:r>
          </a:p>
          <a:p>
            <a:r>
              <a:rPr lang="en-US" dirty="0" smtClean="0"/>
              <a:t>local </a:t>
            </a:r>
            <a:r>
              <a:rPr lang="en-US" dirty="0"/>
              <a:t>and time-varying </a:t>
            </a:r>
            <a:r>
              <a:rPr lang="en-US" dirty="0" smtClean="0"/>
              <a:t>information (accuracy </a:t>
            </a:r>
            <a:r>
              <a:rPr lang="en-US" dirty="0"/>
              <a:t>during </a:t>
            </a:r>
            <a:r>
              <a:rPr lang="en-US" dirty="0" smtClean="0"/>
              <a:t>immunization)</a:t>
            </a:r>
          </a:p>
          <a:p>
            <a:endParaRPr lang="en-US" dirty="0"/>
          </a:p>
          <a:p>
            <a:r>
              <a:rPr lang="en-US" dirty="0" smtClean="0"/>
              <a:t>Using NSI (Network structure index )</a:t>
            </a:r>
          </a:p>
        </p:txBody>
      </p:sp>
    </p:spTree>
    <p:extLst>
      <p:ext uri="{BB962C8B-B14F-4D97-AF65-F5344CB8AC3E}">
        <p14:creationId xmlns:p14="http://schemas.microsoft.com/office/powerpoint/2010/main" val="1953341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NSI</a:t>
            </a:r>
            <a:endParaRPr lang="en-US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2" b="8049"/>
          <a:stretch/>
        </p:blipFill>
        <p:spPr bwMode="auto">
          <a:xfrm>
            <a:off x="6365633" y="1863969"/>
            <a:ext cx="5205044" cy="402869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838200" y="1825625"/>
            <a:ext cx="565052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Mark layer number</a:t>
            </a:r>
          </a:p>
          <a:p>
            <a:r>
              <a:rPr lang="en-US" dirty="0" smtClean="0"/>
              <a:t>Find value and connectivity</a:t>
            </a:r>
          </a:p>
          <a:p>
            <a:r>
              <a:rPr lang="en-US" dirty="0" smtClean="0"/>
              <a:t>Calculate NSI to reflect  value of  nodes</a:t>
            </a:r>
          </a:p>
          <a:p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矩形 5"/>
              <p:cNvSpPr/>
              <p:nvPr/>
            </p:nvSpPr>
            <p:spPr>
              <a:xfrm>
                <a:off x="621323" y="4001294"/>
                <a:ext cx="6096000" cy="144584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𝑁𝑆𝐼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𝑇𝑇</m:t>
                              </m:r>
                            </m:sub>
                          </m:sSub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𝑇𝑇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limLoc m:val="undOvr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e>
                                      </m:d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𝐺𝐺</m:t>
                                      </m:r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𝐺𝐺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𝐺</m:t>
                                          </m:r>
                                          <m:r>
                                            <a:rPr lang="en-US" i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</m:sub>
                                  </m:s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∗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  <m:r>
                                        <a:rPr lang="en-US" i="0">
                                          <a:latin typeface="Cambria Math" panose="02040503050406030204" pitchFamily="18" charset="0"/>
                                        </a:rPr>
                                        <m:t>+1</m:t>
                                      </m:r>
                                    </m:e>
                                  </m:d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6" name="矩形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23" y="4001294"/>
                <a:ext cx="6096000" cy="144584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文本框 6"/>
          <p:cNvSpPr txBox="1"/>
          <p:nvPr/>
        </p:nvSpPr>
        <p:spPr>
          <a:xfrm>
            <a:off x="838200" y="5829300"/>
            <a:ext cx="8221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 is the emphasis parameter, L is the </a:t>
            </a:r>
            <a:r>
              <a:rPr lang="en-US" dirty="0"/>
              <a:t>possible </a:t>
            </a:r>
            <a:r>
              <a:rPr lang="en-US" dirty="0" smtClean="0"/>
              <a:t>damage </a:t>
            </a:r>
            <a:r>
              <a:rPr lang="en-US" dirty="0"/>
              <a:t>through </a:t>
            </a:r>
            <a:r>
              <a:rPr lang="en-US" dirty="0" smtClean="0"/>
              <a:t>connections, T is layers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4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Simulation result</a:t>
            </a:r>
            <a:endParaRPr lang="en-US" dirty="0"/>
          </a:p>
        </p:txBody>
      </p:sp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348" y="2243171"/>
            <a:ext cx="5261304" cy="3023878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3355731" y="53885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kern="0" dirty="0">
                <a:latin typeface="Times New Roman" panose="02020603050405020304" pitchFamily="18" charset="0"/>
                <a:ea typeface="宋体" panose="02010600030101010101" pitchFamily="2" charset="-122"/>
              </a:rPr>
              <a:t>The average number of 200 times simulations of infected node number during 100 immunization steps using In-depth Acquaintance Immunization strategy and Original one.</a:t>
            </a:r>
            <a:endParaRPr lang="en-US" dirty="0"/>
          </a:p>
        </p:txBody>
      </p:sp>
      <p:sp>
        <p:nvSpPr>
          <p:cNvPr id="6" name="矩形 5"/>
          <p:cNvSpPr/>
          <p:nvPr/>
        </p:nvSpPr>
        <p:spPr>
          <a:xfrm>
            <a:off x="321731" y="3091167"/>
            <a:ext cx="3076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protecting </a:t>
            </a:r>
            <a:r>
              <a:rPr lang="en-US" dirty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14.895 more nodes </a:t>
            </a:r>
            <a:endParaRPr lang="en-US" dirty="0" smtClean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dirty="0" smtClean="0"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Rising slope decreased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024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simulations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GDTANG network with various connection possibilities </a:t>
            </a:r>
          </a:p>
          <a:p>
            <a:r>
              <a:rPr lang="en-US" dirty="0" smtClean="0"/>
              <a:t>Random graph with various scale</a:t>
            </a:r>
          </a:p>
          <a:p>
            <a:r>
              <a:rPr lang="en-US" dirty="0" smtClean="0"/>
              <a:t>Random graph with various wiring probabilities</a:t>
            </a:r>
          </a:p>
          <a:p>
            <a:r>
              <a:rPr lang="en-US" dirty="0" smtClean="0"/>
              <a:t>WS-Small World Model with various replacement probability </a:t>
            </a:r>
          </a:p>
          <a:p>
            <a:r>
              <a:rPr lang="en-US" dirty="0" smtClean="0"/>
              <a:t>Scale free model with various exponent of the degree distribution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433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</a:t>
            </a:r>
            <a:r>
              <a:rPr lang="en-US" dirty="0" err="1" smtClean="0"/>
              <a:t>GDTang</a:t>
            </a:r>
            <a:r>
              <a:rPr lang="en-US" dirty="0" smtClean="0"/>
              <a:t> and Scale-free network models, its performance is only second to target immunization</a:t>
            </a:r>
            <a:endParaRPr lang="en-US" dirty="0"/>
          </a:p>
          <a:p>
            <a:r>
              <a:rPr lang="en-US" altLang="zh-CN" dirty="0" smtClean="0"/>
              <a:t>I</a:t>
            </a:r>
            <a:r>
              <a:rPr lang="en-US" dirty="0" smtClean="0"/>
              <a:t>n most random graph, it is even the best strategy</a:t>
            </a:r>
          </a:p>
          <a:p>
            <a:r>
              <a:rPr lang="en-US" altLang="zh-CN" dirty="0" smtClean="0"/>
              <a:t>I</a:t>
            </a:r>
            <a:r>
              <a:rPr lang="en-US" dirty="0" smtClean="0"/>
              <a:t>n </a:t>
            </a:r>
            <a:r>
              <a:rPr lang="en-US" dirty="0"/>
              <a:t>WS-Small World Model, it is not effective when network is highly </a:t>
            </a:r>
            <a:r>
              <a:rPr lang="en-US" dirty="0" smtClean="0"/>
              <a:t>regular</a:t>
            </a:r>
          </a:p>
          <a:p>
            <a:r>
              <a:rPr lang="en-US" dirty="0"/>
              <a:t>in general, it has obvious advantage over the original acquaintance </a:t>
            </a:r>
            <a:r>
              <a:rPr lang="en-US" dirty="0" smtClean="0"/>
              <a:t>strategy (protects </a:t>
            </a:r>
            <a:r>
              <a:rPr lang="en-US" dirty="0"/>
              <a:t>more nodes </a:t>
            </a:r>
            <a:r>
              <a:rPr lang="en-US" dirty="0" smtClean="0"/>
              <a:t>and control </a:t>
            </a:r>
            <a:r>
              <a:rPr lang="en-US" dirty="0"/>
              <a:t>spread </a:t>
            </a:r>
            <a:r>
              <a:rPr lang="en-US" dirty="0" smtClean="0"/>
              <a:t>rate)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03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278</Words>
  <Application>Microsoft Office PowerPoint</Application>
  <PresentationFormat>宽屏</PresentationFormat>
  <Paragraphs>40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宋体</vt:lpstr>
      <vt:lpstr>等线</vt:lpstr>
      <vt:lpstr>等线 Light</vt:lpstr>
      <vt:lpstr>Arial</vt:lpstr>
      <vt:lpstr>Calibri</vt:lpstr>
      <vt:lpstr>Calibri Light</vt:lpstr>
      <vt:lpstr>Cambria Math</vt:lpstr>
      <vt:lpstr>Times New Roman</vt:lpstr>
      <vt:lpstr>Office 主题​​</vt:lpstr>
      <vt:lpstr>An Improved Acquaintance Immunization Strategy for Complex Network</vt:lpstr>
      <vt:lpstr>Classic immunization strategies </vt:lpstr>
      <vt:lpstr>Problem</vt:lpstr>
      <vt:lpstr>Our method</vt:lpstr>
      <vt:lpstr>NSI</vt:lpstr>
      <vt:lpstr>Simulation result</vt:lpstr>
      <vt:lpstr>More simulations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Improved Acquaintance Immunization Strategy for Complex Network</dc:title>
  <dc:creator>li chen</dc:creator>
  <cp:lastModifiedBy>li chen</cp:lastModifiedBy>
  <cp:revision>9</cp:revision>
  <dcterms:created xsi:type="dcterms:W3CDTF">2015-11-01T08:54:44Z</dcterms:created>
  <dcterms:modified xsi:type="dcterms:W3CDTF">2015-11-01T11:48:17Z</dcterms:modified>
</cp:coreProperties>
</file>