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0" r:id="rId1"/>
    <p:sldMasterId id="2147483652" r:id="rId2"/>
  </p:sldMasterIdLst>
  <p:notesMasterIdLst>
    <p:notesMasterId r:id="rId13"/>
  </p:notesMasterIdLst>
  <p:handoutMasterIdLst>
    <p:handoutMasterId r:id="rId14"/>
  </p:handoutMasterIdLst>
  <p:sldIdLst>
    <p:sldId id="259" r:id="rId3"/>
    <p:sldId id="267" r:id="rId4"/>
    <p:sldId id="262" r:id="rId5"/>
    <p:sldId id="278" r:id="rId6"/>
    <p:sldId id="260" r:id="rId7"/>
    <p:sldId id="279" r:id="rId8"/>
    <p:sldId id="276" r:id="rId9"/>
    <p:sldId id="266" r:id="rId10"/>
    <p:sldId id="269" r:id="rId11"/>
    <p:sldId id="271" r:id="rId12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303" autoAdjust="0"/>
  </p:normalViewPr>
  <p:slideViewPr>
    <p:cSldViewPr snapToGrid="0" snapToObjects="1" showGuides="1">
      <p:cViewPr varScale="1">
        <p:scale>
          <a:sx n="101" d="100"/>
          <a:sy n="101" d="100"/>
        </p:scale>
        <p:origin x="922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3154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74292F-AEDC-47BD-894D-E97CA57EB9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8DF5A1-6FCE-4FB4-AABF-624C6FB2674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B5ECC-24B6-4A41-9B6A-C853602B2F5E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A1B835-042D-4D8C-8171-1B7BC00C2F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B87CED-C2E1-40D1-86B7-3A5382BEFD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12DC5-B20B-436E-A92E-E5EF8BFF9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49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C90C46-D739-4A60-8715-1ABD316E2BA5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C4CD3-12B6-4797-95A2-8DCBAE17A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C4CD3-12B6-4797-95A2-8DCBAE17AD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65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C4CD3-12B6-4797-95A2-8DCBAE17AD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69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3300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W_W Logo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915" y="4459391"/>
            <a:ext cx="1371600" cy="6926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7335" y="4765676"/>
            <a:ext cx="2540000" cy="200025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999168"/>
            <a:ext cx="6972300" cy="19813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3750" b="0" i="0" baseline="0">
                <a:solidFill>
                  <a:srgbClr val="E8D3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685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0287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TITLE HERE</a:t>
            </a:r>
          </a:p>
          <a:p>
            <a:pPr lvl="0"/>
            <a:r>
              <a:rPr lang="en-US" dirty="0"/>
              <a:t>ENCODE NORMAL</a:t>
            </a:r>
          </a:p>
          <a:p>
            <a:pPr lvl="0"/>
            <a:r>
              <a:rPr lang="en-US" dirty="0"/>
              <a:t>BLACK, 50 PT. 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9463" y="2980485"/>
            <a:ext cx="1600200" cy="10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8" y="278632"/>
            <a:ext cx="8184662" cy="743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250" b="0" i="0" baseline="0">
                <a:solidFill>
                  <a:srgbClr val="E8D3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685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0287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6" y="1740179"/>
            <a:ext cx="8197114" cy="2857565"/>
          </a:xfrm>
          <a:prstGeom prst="rect">
            <a:avLst/>
          </a:prstGeom>
        </p:spPr>
        <p:txBody>
          <a:bodyPr/>
          <a:lstStyle>
            <a:lvl1pPr marL="257175" indent="-257175">
              <a:buFont typeface="Lucida Grande"/>
              <a:buChar char="&gt;"/>
              <a:defRPr sz="1800" b="0" i="0" baseline="0">
                <a:solidFill>
                  <a:srgbClr val="E8D3A2"/>
                </a:solidFill>
                <a:latin typeface="+mn-lt"/>
                <a:cs typeface="Open Sans Light"/>
              </a:defRPr>
            </a:lvl1pPr>
            <a:lvl2pPr>
              <a:defRPr sz="1500" b="0" i="0" baseline="0">
                <a:solidFill>
                  <a:srgbClr val="E8D3A2"/>
                </a:solidFill>
                <a:latin typeface="+mn-lt"/>
                <a:cs typeface="Open Sans Light"/>
              </a:defRPr>
            </a:lvl2pPr>
            <a:lvl3pPr marL="857250" indent="-171450">
              <a:buSzPct val="100000"/>
              <a:buFont typeface="Lucida Grande"/>
              <a:buChar char="&gt;"/>
              <a:defRPr sz="1350" b="0" i="0" baseline="0">
                <a:solidFill>
                  <a:srgbClr val="E8D3A2"/>
                </a:solidFill>
                <a:latin typeface="+mn-lt"/>
                <a:cs typeface="Open Sans Light"/>
              </a:defRPr>
            </a:lvl3pPr>
            <a:lvl4pPr>
              <a:defRPr sz="1200" b="0" i="0" baseline="0">
                <a:solidFill>
                  <a:srgbClr val="E8D3A2"/>
                </a:solidFill>
                <a:latin typeface="+mn-lt"/>
                <a:cs typeface="Open Sans Light"/>
              </a:defRPr>
            </a:lvl4pPr>
            <a:lvl5pPr marL="1543050" indent="-171450">
              <a:buFont typeface="Lucida Grande"/>
              <a:buChar char="&gt;"/>
              <a:defRPr sz="1050" b="0" i="0" baseline="0">
                <a:solidFill>
                  <a:srgbClr val="E8D3A2"/>
                </a:solidFill>
                <a:latin typeface="+mn-lt"/>
                <a:cs typeface="Open Sans Light"/>
              </a:defRPr>
            </a:lvl5pPr>
          </a:lstStyle>
          <a:p>
            <a:pPr lvl="0"/>
            <a:r>
              <a:rPr lang="en-US" dirty="0"/>
              <a:t>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71758" y="1298001"/>
            <a:ext cx="8184662" cy="3083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 baseline="0">
                <a:solidFill>
                  <a:srgbClr val="E8D3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685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0287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SUB-HEADER HERE (UNI SANS LIGHT, 24 PT.)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763" y="1023303"/>
            <a:ext cx="1103781" cy="722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48401" y="4765676"/>
            <a:ext cx="2540000" cy="20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40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bg>
      <p:bgPr>
        <a:solidFill>
          <a:srgbClr val="3300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W_W Logo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915" y="4459391"/>
            <a:ext cx="1371600" cy="692658"/>
          </a:xfrm>
          <a:prstGeom prst="rect">
            <a:avLst/>
          </a:prstGeom>
        </p:spPr>
      </p:pic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8" y="278632"/>
            <a:ext cx="8184662" cy="743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250" b="0" i="0" baseline="0">
                <a:solidFill>
                  <a:srgbClr val="E8D3A2"/>
                </a:solidFill>
                <a:latin typeface="+mj-lt"/>
                <a:cs typeface="Encode Sans Normal Black"/>
              </a:defRPr>
            </a:lvl1pPr>
            <a:lvl2pPr marL="3429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685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0287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1302545"/>
            <a:ext cx="8076956" cy="3011623"/>
          </a:xfrm>
          <a:prstGeom prst="rect">
            <a:avLst/>
          </a:prstGeom>
        </p:spPr>
        <p:txBody>
          <a:bodyPr/>
          <a:lstStyle>
            <a:lvl1pPr marL="257175" indent="-257175">
              <a:buFont typeface="Lucida Grande"/>
              <a:buChar char="&gt;"/>
              <a:defRPr sz="1800" b="0" i="0" baseline="0">
                <a:solidFill>
                  <a:schemeClr val="bg1"/>
                </a:solidFill>
                <a:latin typeface="+mj-lt"/>
                <a:cs typeface="Open Sans Light"/>
              </a:defRPr>
            </a:lvl1pPr>
            <a:lvl2pPr>
              <a:defRPr sz="1500" b="0" i="0" baseline="0">
                <a:solidFill>
                  <a:schemeClr val="bg1"/>
                </a:solidFill>
                <a:latin typeface="+mj-lt"/>
                <a:cs typeface="Open Sans Light"/>
              </a:defRPr>
            </a:lvl2pPr>
            <a:lvl3pPr marL="857250" indent="-171450">
              <a:buSzPct val="100000"/>
              <a:buFont typeface="Lucida Grande"/>
              <a:buChar char="&gt;"/>
              <a:defRPr sz="1350" b="0" i="0" baseline="0">
                <a:solidFill>
                  <a:schemeClr val="bg1"/>
                </a:solidFill>
                <a:latin typeface="+mj-lt"/>
                <a:cs typeface="Open Sans Light"/>
              </a:defRPr>
            </a:lvl3pPr>
            <a:lvl4pPr>
              <a:defRPr sz="1200" b="0" i="0" baseline="0">
                <a:solidFill>
                  <a:schemeClr val="bg1"/>
                </a:solidFill>
                <a:latin typeface="+mj-lt"/>
                <a:cs typeface="Open Sans Light"/>
              </a:defRPr>
            </a:lvl4pPr>
            <a:lvl5pPr marL="1543050" indent="-171450">
              <a:buFont typeface="Lucida Grande"/>
              <a:buChar char="&gt;"/>
              <a:defRPr sz="1050" b="0" i="0" baseline="0">
                <a:solidFill>
                  <a:schemeClr val="bg1"/>
                </a:solidFill>
                <a:latin typeface="+mj-lt"/>
                <a:cs typeface="Open Sans Light"/>
              </a:defRPr>
            </a:lvl5pPr>
          </a:lstStyle>
          <a:p>
            <a:pPr lvl="0"/>
            <a:r>
              <a:rPr lang="en-US" dirty="0"/>
              <a:t>Bulleted 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763" y="1023303"/>
            <a:ext cx="1103781" cy="7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37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bg>
      <p:bgPr>
        <a:solidFill>
          <a:srgbClr val="3300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8401" y="4765676"/>
            <a:ext cx="2540000" cy="200025"/>
          </a:xfrm>
          <a:prstGeom prst="rect">
            <a:avLst/>
          </a:prstGeom>
        </p:spPr>
      </p:pic>
      <p:sp>
        <p:nvSpPr>
          <p:cNvPr id="12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766763" y="1302544"/>
            <a:ext cx="8021637" cy="33242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 i="0" baseline="0">
                <a:solidFill>
                  <a:schemeClr val="bg1"/>
                </a:solidFill>
                <a:latin typeface="+mj-lt"/>
                <a:cs typeface="Open Sans Light"/>
              </a:defRPr>
            </a:lvl1pPr>
          </a:lstStyle>
          <a:p>
            <a:r>
              <a:rPr lang="en-US" dirty="0"/>
              <a:t>Graphic Here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8" y="278632"/>
            <a:ext cx="8184662" cy="743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250" b="0" i="0" baseline="0">
                <a:solidFill>
                  <a:srgbClr val="E8D3A2"/>
                </a:solidFill>
                <a:latin typeface="+mj-lt"/>
                <a:cs typeface="Encode Sans Normal Black"/>
              </a:defRPr>
            </a:lvl1pPr>
            <a:lvl2pPr marL="3429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685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0287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763" y="1023303"/>
            <a:ext cx="1103781" cy="7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6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999168"/>
            <a:ext cx="6972300" cy="19813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3750" b="0" i="0" baseline="0">
                <a:solidFill>
                  <a:schemeClr val="tx1"/>
                </a:solidFill>
                <a:latin typeface="+mj-lt"/>
                <a:cs typeface="Encode Sans Normal Black"/>
              </a:defRPr>
            </a:lvl1pPr>
            <a:lvl2pPr marL="3429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685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0287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TITLE HERE</a:t>
            </a:r>
          </a:p>
          <a:p>
            <a:pPr lvl="0"/>
            <a:r>
              <a:rPr lang="en-US" dirty="0"/>
              <a:t>ENCODE NORMAL</a:t>
            </a:r>
          </a:p>
          <a:p>
            <a:pPr lvl="0"/>
            <a:r>
              <a:rPr lang="en-US" dirty="0"/>
              <a:t>BLACK, 50 PT.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9463" y="2980485"/>
            <a:ext cx="1600200" cy="1047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83915" y="4459391"/>
            <a:ext cx="1371600" cy="695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040" y="4838175"/>
            <a:ext cx="2425295" cy="12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8" y="278632"/>
            <a:ext cx="8184662" cy="743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250" b="0" i="0" baseline="0">
                <a:solidFill>
                  <a:srgbClr val="33006F"/>
                </a:solidFill>
                <a:latin typeface="Encode Sans Normal Black"/>
                <a:cs typeface="Encode Sans Normal Black"/>
              </a:defRPr>
            </a:lvl1pPr>
            <a:lvl2pPr marL="3429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685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0287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6" y="1740179"/>
            <a:ext cx="8197114" cy="2857565"/>
          </a:xfrm>
          <a:prstGeom prst="rect">
            <a:avLst/>
          </a:prstGeom>
        </p:spPr>
        <p:txBody>
          <a:bodyPr/>
          <a:lstStyle>
            <a:lvl1pPr marL="257175" indent="-257175">
              <a:buFont typeface="Lucida Grande"/>
              <a:buChar char="&gt;"/>
              <a:defRPr sz="18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1pPr>
            <a:lvl2pPr>
              <a:defRPr sz="15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2pPr>
            <a:lvl3pPr marL="857250" indent="-171450">
              <a:buSzPct val="100000"/>
              <a:buFont typeface="Lucida Grande"/>
              <a:buChar char="&gt;"/>
              <a:defRPr sz="135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3pPr>
            <a:lvl4pPr>
              <a:defRPr sz="12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4pPr>
            <a:lvl5pPr marL="1543050" indent="-171450">
              <a:buFont typeface="Lucida Grande"/>
              <a:buChar char="&gt;"/>
              <a:defRPr sz="105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/>
              <a:t>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763" y="1022631"/>
            <a:ext cx="1103781" cy="7227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71758" y="1298001"/>
            <a:ext cx="8184662" cy="3083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800" b="0" i="0" baseline="0">
                <a:solidFill>
                  <a:srgbClr val="33006F"/>
                </a:solidFill>
                <a:latin typeface="Uni Sans Regular"/>
                <a:cs typeface="Uni Sans Regular"/>
              </a:defRPr>
            </a:lvl1pPr>
            <a:lvl2pPr marL="3429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685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0287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SUB-HEADER HERE (UNI SANS LIGHT, 24 PT.)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63106" y="4838175"/>
            <a:ext cx="2425295" cy="12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8" y="278632"/>
            <a:ext cx="8184662" cy="743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250" b="0" i="0" baseline="0">
                <a:solidFill>
                  <a:srgbClr val="33006F"/>
                </a:solidFill>
                <a:latin typeface="+mj-lt"/>
                <a:cs typeface="Encode Sans Normal Black"/>
              </a:defRPr>
            </a:lvl1pPr>
            <a:lvl2pPr marL="3429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685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0287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1302545"/>
            <a:ext cx="8196210" cy="3011623"/>
          </a:xfrm>
          <a:prstGeom prst="rect">
            <a:avLst/>
          </a:prstGeom>
        </p:spPr>
        <p:txBody>
          <a:bodyPr/>
          <a:lstStyle>
            <a:lvl1pPr marL="257175" indent="-257175">
              <a:buFont typeface="Lucida Grande"/>
              <a:buChar char="&gt;"/>
              <a:defRPr sz="1800" b="0" i="0" baseline="0">
                <a:solidFill>
                  <a:schemeClr val="accent6">
                    <a:lumMod val="50000"/>
                  </a:schemeClr>
                </a:solidFill>
                <a:latin typeface="+mn-lt"/>
                <a:cs typeface="Open Sans Light"/>
              </a:defRPr>
            </a:lvl1pPr>
            <a:lvl2pPr>
              <a:defRPr sz="1500" b="0" i="0" baseline="0">
                <a:solidFill>
                  <a:schemeClr val="accent6">
                    <a:lumMod val="50000"/>
                  </a:schemeClr>
                </a:solidFill>
                <a:latin typeface="+mn-lt"/>
                <a:cs typeface="Open Sans Light"/>
              </a:defRPr>
            </a:lvl2pPr>
            <a:lvl3pPr marL="857250" indent="-171450">
              <a:buSzPct val="100000"/>
              <a:buFont typeface="Lucida Grande"/>
              <a:buChar char="&gt;"/>
              <a:defRPr sz="1350" b="0" i="0" baseline="0">
                <a:solidFill>
                  <a:schemeClr val="accent6">
                    <a:lumMod val="50000"/>
                  </a:schemeClr>
                </a:solidFill>
                <a:latin typeface="+mn-lt"/>
                <a:cs typeface="Open Sans Light"/>
              </a:defRPr>
            </a:lvl3pPr>
            <a:lvl4pPr>
              <a:defRPr sz="1200" b="0" i="0" baseline="0">
                <a:solidFill>
                  <a:schemeClr val="accent6">
                    <a:lumMod val="50000"/>
                  </a:schemeClr>
                </a:solidFill>
                <a:latin typeface="+mn-lt"/>
                <a:cs typeface="Open Sans Light"/>
              </a:defRPr>
            </a:lvl4pPr>
            <a:lvl5pPr marL="1543050" indent="-171450">
              <a:buFont typeface="Lucida Grande"/>
              <a:buChar char="&gt;"/>
              <a:defRPr sz="1050" b="0" i="0" baseline="0">
                <a:solidFill>
                  <a:schemeClr val="accent6">
                    <a:lumMod val="50000"/>
                  </a:schemeClr>
                </a:solidFill>
                <a:latin typeface="+mn-lt"/>
                <a:cs typeface="Open Sans Light"/>
              </a:defRPr>
            </a:lvl5pPr>
          </a:lstStyle>
          <a:p>
            <a:pPr lvl="0"/>
            <a:r>
              <a:rPr lang="en-US" dirty="0"/>
              <a:t>Bulleted 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763" y="1022631"/>
            <a:ext cx="1103781" cy="72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04954" y="4774223"/>
            <a:ext cx="750560" cy="3804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7DB163-C1C6-464E-880C-79B98966FDC0}"/>
              </a:ext>
            </a:extLst>
          </p:cNvPr>
          <p:cNvSpPr txBox="1"/>
          <p:nvPr userDrawn="1"/>
        </p:nvSpPr>
        <p:spPr>
          <a:xfrm>
            <a:off x="349495" y="4774223"/>
            <a:ext cx="79675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#4812 Carotid Artery Localization and Lesion Classification on 3D-MERGE MRI using Neural Network and Object Tracking methods</a:t>
            </a:r>
            <a:endParaRPr lang="en-US" sz="800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D387679-D106-49B5-8529-DD2ED3A09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0800" y="4774223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BE4A8FE-C4D6-4BF8-8EEC-DC4AE8AB8D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766763" y="1302544"/>
            <a:ext cx="8021637" cy="33242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 i="0" baseline="0">
                <a:solidFill>
                  <a:srgbClr val="999999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 dirty="0"/>
              <a:t>Graphic Here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8" y="278632"/>
            <a:ext cx="8184662" cy="7439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250" b="0" i="0" baseline="0">
                <a:solidFill>
                  <a:srgbClr val="33006F"/>
                </a:solidFill>
                <a:latin typeface="+mj-lt"/>
                <a:cs typeface="Encode Sans Normal Black"/>
              </a:defRPr>
            </a:lvl1pPr>
            <a:lvl2pPr marL="3429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685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0287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63106" y="4838175"/>
            <a:ext cx="2425295" cy="1222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763" y="1022631"/>
            <a:ext cx="1103781" cy="7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3703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3" r:id="rId2"/>
    <p:sldLayoutId id="2147483664" r:id="rId3"/>
    <p:sldLayoutId id="2147483665" r:id="rId4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71757" y="999168"/>
            <a:ext cx="7404547" cy="198131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#4812 Carotid Artery Localization and Lesion Classification on 3D-MERGE MRI using Neural Network and Object Tracking methods</a:t>
            </a:r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E82597-72C0-4029-A8D6-06BB200952AA}"/>
              </a:ext>
            </a:extLst>
          </p:cNvPr>
          <p:cNvSpPr/>
          <p:nvPr/>
        </p:nvSpPr>
        <p:spPr>
          <a:xfrm>
            <a:off x="776774" y="3224452"/>
            <a:ext cx="66782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Li Chen†, </a:t>
            </a:r>
            <a:r>
              <a:rPr lang="en-US" sz="1800" dirty="0" err="1"/>
              <a:t>Huilin</a:t>
            </a:r>
            <a:r>
              <a:rPr lang="en-US" sz="1800" dirty="0"/>
              <a:t> Zhao†, Niranjan </a:t>
            </a:r>
            <a:r>
              <a:rPr lang="en-US" sz="1800" dirty="0" err="1"/>
              <a:t>Balu</a:t>
            </a:r>
            <a:r>
              <a:rPr lang="en-US" sz="1800" dirty="0"/>
              <a:t>, </a:t>
            </a:r>
            <a:r>
              <a:rPr lang="en-US" sz="1800" dirty="0" err="1"/>
              <a:t>Xihai</a:t>
            </a:r>
            <a:r>
              <a:rPr lang="en-US" sz="1800" dirty="0"/>
              <a:t> Zhao, Rui Li, </a:t>
            </a:r>
            <a:r>
              <a:rPr lang="en-US" sz="1800" dirty="0" err="1"/>
              <a:t>Jianrong</a:t>
            </a:r>
            <a:r>
              <a:rPr lang="en-US" sz="1800" dirty="0"/>
              <a:t> Xu,  Thomas S </a:t>
            </a:r>
            <a:r>
              <a:rPr lang="en-US" sz="1800" dirty="0" err="1"/>
              <a:t>Hatsukami</a:t>
            </a:r>
            <a:r>
              <a:rPr lang="en-US" sz="1800" dirty="0"/>
              <a:t>, Jenq-Neng Hwang, Chun Yuan</a:t>
            </a:r>
          </a:p>
          <a:p>
            <a:r>
              <a:rPr lang="en-US" altLang="zh-CN" sz="1800" dirty="0"/>
              <a:t>Vascular Imaging Lab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83FE7D-0A8C-4A4B-AD2D-8491C1024CF0}"/>
              </a:ext>
            </a:extLst>
          </p:cNvPr>
          <p:cNvSpPr/>
          <p:nvPr/>
        </p:nvSpPr>
        <p:spPr>
          <a:xfrm>
            <a:off x="761660" y="4465816"/>
            <a:ext cx="16169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† </a:t>
            </a:r>
            <a:r>
              <a:rPr lang="en-US" dirty="0"/>
              <a:t>Equal contribution</a:t>
            </a:r>
          </a:p>
        </p:txBody>
      </p:sp>
    </p:spTree>
    <p:extLst>
      <p:ext uri="{BB962C8B-B14F-4D97-AF65-F5344CB8AC3E}">
        <p14:creationId xmlns:p14="http://schemas.microsoft.com/office/powerpoint/2010/main" val="1913477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A179AD9-9BC2-454D-8852-317D39063D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Screening for carotid atherosclerotic lesion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1587F-7245-4AE7-8A9C-8666358588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9305" y="1302545"/>
            <a:ext cx="6264284" cy="3011623"/>
          </a:xfrm>
        </p:spPr>
        <p:txBody>
          <a:bodyPr/>
          <a:lstStyle/>
          <a:p>
            <a:r>
              <a:rPr lang="en-US" dirty="0"/>
              <a:t>Carotid atherosclerotic lesions are high risk factors for cardiovascular events</a:t>
            </a:r>
          </a:p>
          <a:p>
            <a:pPr lvl="1"/>
            <a:r>
              <a:rPr lang="en-US" dirty="0"/>
              <a:t>Identifiable through MR vessel wall imaging</a:t>
            </a:r>
          </a:p>
          <a:p>
            <a:pPr lvl="1"/>
            <a:r>
              <a:rPr lang="en-US" altLang="zh-CN" dirty="0"/>
              <a:t>S</a:t>
            </a:r>
            <a:r>
              <a:rPr lang="en-US" dirty="0"/>
              <a:t>creening on high risk population is important</a:t>
            </a:r>
          </a:p>
          <a:p>
            <a:r>
              <a:rPr lang="en-US" b="1" dirty="0"/>
              <a:t>Fast scan </a:t>
            </a:r>
            <a:r>
              <a:rPr lang="en-US" dirty="0"/>
              <a:t>and </a:t>
            </a:r>
            <a:r>
              <a:rPr lang="en-US" b="1" dirty="0"/>
              <a:t>automated diagnosis</a:t>
            </a:r>
            <a:r>
              <a:rPr lang="en-US" dirty="0"/>
              <a:t> are critical for large-scale screening</a:t>
            </a:r>
          </a:p>
          <a:p>
            <a:pPr lvl="1"/>
            <a:r>
              <a:rPr lang="en-US" dirty="0"/>
              <a:t>Established: 3D-MERGE [1], a fast (2-minute) imaging sequence</a:t>
            </a:r>
          </a:p>
          <a:p>
            <a:pPr lvl="1"/>
            <a:r>
              <a:rPr lang="en-US" dirty="0"/>
              <a:t>The missing part: develop a fully automated artery localization and lesion classification model for carotid lesion with high accuracy </a:t>
            </a:r>
          </a:p>
          <a:p>
            <a:pPr lvl="1"/>
            <a:r>
              <a:rPr lang="en-US" b="1" dirty="0"/>
              <a:t>LATTE</a:t>
            </a:r>
            <a:r>
              <a:rPr lang="en-US" dirty="0"/>
              <a:t> (lesion assessment through tracklet evaluation)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170815-B2C9-4A51-8ACE-CC416C38F6D2}"/>
              </a:ext>
            </a:extLst>
          </p:cNvPr>
          <p:cNvSpPr txBox="1"/>
          <p:nvPr/>
        </p:nvSpPr>
        <p:spPr>
          <a:xfrm>
            <a:off x="375569" y="4435011"/>
            <a:ext cx="47707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[</a:t>
            </a:r>
            <a:r>
              <a:rPr lang="sv-SE" sz="1100" dirty="0"/>
              <a:t>1] N. Balu, et.al, Magn. Reson. Med, 2011. DOI:10.1002/mrm.22642</a:t>
            </a:r>
          </a:p>
          <a:p>
            <a:r>
              <a:rPr lang="sv-SE" sz="1100" dirty="0"/>
              <a:t>Image from Y. Cai, et.al, EJR, 2017</a:t>
            </a:r>
            <a:endParaRPr lang="en-US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02FB15-13E4-480A-8929-336B82806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3589" y="1229406"/>
            <a:ext cx="1858957" cy="30116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CA242C-FE78-4C7C-926D-A27A1B982589}"/>
              </a:ext>
            </a:extLst>
          </p:cNvPr>
          <p:cNvSpPr txBox="1"/>
          <p:nvPr/>
        </p:nvSpPr>
        <p:spPr>
          <a:xfrm>
            <a:off x="6730850" y="4193888"/>
            <a:ext cx="23337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atherosclerotic lesion shown in TOF and 3D-MERGE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7DE2818-2EC7-4B2A-92AC-5482E79C3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6420" y="4775764"/>
            <a:ext cx="28758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BE4A8FE-C4D6-4BF8-8EEC-DC4AE8AB8D7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778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22B8BD-F541-49F5-B5CB-B809E22781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Dataset for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13E14-2801-450C-AEE2-80EFCCFFDB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57" y="1163781"/>
            <a:ext cx="8196210" cy="3487731"/>
          </a:xfrm>
        </p:spPr>
        <p:txBody>
          <a:bodyPr/>
          <a:lstStyle/>
          <a:p>
            <a:r>
              <a:rPr lang="en-US" dirty="0"/>
              <a:t>Institutional Review Board approved and informed consent obtained</a:t>
            </a:r>
          </a:p>
          <a:p>
            <a:r>
              <a:rPr lang="en-US" dirty="0"/>
              <a:t>Subjects</a:t>
            </a:r>
          </a:p>
          <a:p>
            <a:pPr lvl="1"/>
            <a:r>
              <a:rPr lang="en-US" dirty="0"/>
              <a:t>296 subjects enrolled as part of the Carotid Atherosclerosis Risk Evaluation II (CARE-II) study [1]</a:t>
            </a:r>
          </a:p>
          <a:p>
            <a:pPr lvl="1"/>
            <a:r>
              <a:rPr lang="en-US" dirty="0"/>
              <a:t>Poor image quality or part of artery out of the field of view were excluded (73 subjects)</a:t>
            </a:r>
          </a:p>
          <a:p>
            <a:pPr lvl="1"/>
            <a:r>
              <a:rPr lang="en-US" dirty="0"/>
              <a:t>183, 19, 21 subjects were used as training, validation and testing sets.</a:t>
            </a:r>
          </a:p>
          <a:p>
            <a:pPr lvl="1"/>
            <a:r>
              <a:rPr lang="en-US" dirty="0"/>
              <a:t>An average of 95.9</a:t>
            </a:r>
            <a:r>
              <a:rPr lang="en-US" altLang="zh-CN" dirty="0"/>
              <a:t>±</a:t>
            </a:r>
            <a:r>
              <a:rPr lang="en-US" dirty="0"/>
              <a:t>41.1 slices were used per subject.</a:t>
            </a:r>
          </a:p>
          <a:p>
            <a:r>
              <a:rPr lang="en-US" dirty="0"/>
              <a:t>Imaging</a:t>
            </a:r>
          </a:p>
          <a:p>
            <a:pPr lvl="1"/>
            <a:r>
              <a:rPr lang="en-US" dirty="0"/>
              <a:t>3D MERGE scanned on a 3.0T Philips MR scanner </a:t>
            </a:r>
          </a:p>
          <a:p>
            <a:pPr lvl="1"/>
            <a:r>
              <a:rPr lang="en-US" dirty="0"/>
              <a:t>Using bilateral carotid phased array coils </a:t>
            </a:r>
          </a:p>
          <a:p>
            <a:pPr lvl="1"/>
            <a:r>
              <a:rPr lang="en-US" dirty="0"/>
              <a:t>Imaging parameters: TR/TE=10.35/4.87, acquired resolution =0.7mm isotropic (interpolated to 0.35mm isotropic).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3F359B-C892-4EE3-8F17-AE1EADAC8A56}"/>
              </a:ext>
            </a:extLst>
          </p:cNvPr>
          <p:cNvSpPr txBox="1"/>
          <p:nvPr/>
        </p:nvSpPr>
        <p:spPr>
          <a:xfrm>
            <a:off x="375569" y="4565816"/>
            <a:ext cx="4717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[</a:t>
            </a:r>
            <a:r>
              <a:rPr lang="sv-SE" sz="1100" dirty="0"/>
              <a:t>1] Zhao X, et.al, </a:t>
            </a:r>
            <a:r>
              <a:rPr lang="en-US" sz="1100" dirty="0"/>
              <a:t>Journal of the American Heart Association, 2017</a:t>
            </a:r>
            <a:endParaRPr lang="sv-SE" sz="1100" dirty="0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8AC76710-6C1C-4BA7-9E07-F3077885A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6420" y="4775764"/>
            <a:ext cx="28758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BE4A8FE-C4D6-4BF8-8EEC-DC4AE8AB8D7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502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8B7C7C-1A98-4B6A-AC5A-10C5226180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Human labeling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EB9C5B-FAFE-42AF-BA64-E097F5D918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9305" y="1022631"/>
            <a:ext cx="8196210" cy="3291537"/>
          </a:xfrm>
        </p:spPr>
        <p:txBody>
          <a:bodyPr/>
          <a:lstStyle/>
          <a:p>
            <a:r>
              <a:rPr lang="en-US" dirty="0"/>
              <a:t>An experienced radiologist labeled bounding boxes for lesions with 3 categories</a:t>
            </a:r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568A969-E49C-4ADC-95FD-2651BB8301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427595"/>
              </p:ext>
            </p:extLst>
          </p:nvPr>
        </p:nvGraphicFramePr>
        <p:xfrm>
          <a:off x="1057166" y="1388642"/>
          <a:ext cx="7225333" cy="33568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9284">
                  <a:extLst>
                    <a:ext uri="{9D8B030D-6E8A-4147-A177-3AD203B41FA5}">
                      <a16:colId xmlns:a16="http://schemas.microsoft.com/office/drawing/2014/main" val="2493281297"/>
                    </a:ext>
                  </a:extLst>
                </a:gridCol>
                <a:gridCol w="1723900">
                  <a:extLst>
                    <a:ext uri="{9D8B030D-6E8A-4147-A177-3AD203B41FA5}">
                      <a16:colId xmlns:a16="http://schemas.microsoft.com/office/drawing/2014/main" val="2856481838"/>
                    </a:ext>
                  </a:extLst>
                </a:gridCol>
                <a:gridCol w="4392149">
                  <a:extLst>
                    <a:ext uri="{9D8B030D-6E8A-4147-A177-3AD203B41FA5}">
                      <a16:colId xmlns:a16="http://schemas.microsoft.com/office/drawing/2014/main" val="2661405700"/>
                    </a:ext>
                  </a:extLst>
                </a:gridCol>
              </a:tblGrid>
              <a:tr h="2969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Category</a:t>
                      </a:r>
                      <a:endParaRPr lang="en-US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Definition</a:t>
                      </a:r>
                      <a:endParaRPr lang="en-US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Example image slices</a:t>
                      </a:r>
                      <a:endParaRPr lang="en-US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8762916"/>
                  </a:ext>
                </a:extLst>
              </a:tr>
              <a:tr h="100542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Normal artery</a:t>
                      </a:r>
                      <a:endParaRPr lang="en-US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AHA type I-II lesion, normal or near-normal wall thickness</a:t>
                      </a:r>
                      <a:endParaRPr lang="en-US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82214341"/>
                  </a:ext>
                </a:extLst>
              </a:tr>
              <a:tr h="9536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Early lesion</a:t>
                      </a:r>
                      <a:endParaRPr lang="en-US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AHA type III lesion, diffuse intimal thickening or small eccentric plaque with no calcification</a:t>
                      </a:r>
                      <a:endParaRPr lang="en-US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6715815"/>
                  </a:ext>
                </a:extLst>
              </a:tr>
              <a:tr h="11008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Advanced lesion</a:t>
                      </a:r>
                      <a:endParaRPr lang="en-US" sz="12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AHA type IV-VIII lesions, plaque lesion with wall thickening ≥1.5mm or occlusion</a:t>
                      </a:r>
                      <a:endParaRPr lang="en-US" sz="12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13289120"/>
                  </a:ext>
                </a:extLst>
              </a:tr>
            </a:tbl>
          </a:graphicData>
        </a:graphic>
      </p:graphicFrame>
      <p:pic>
        <p:nvPicPr>
          <p:cNvPr id="6" name="图片 6">
            <a:extLst>
              <a:ext uri="{FF2B5EF4-FFF2-40B4-BE49-F238E27FC236}">
                <a16:creationId xmlns:a16="http://schemas.microsoft.com/office/drawing/2014/main" id="{D00BCB0E-E55D-4E0E-BB9C-48B0C12B93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42"/>
          <a:stretch/>
        </p:blipFill>
        <p:spPr bwMode="auto">
          <a:xfrm>
            <a:off x="4257995" y="1679719"/>
            <a:ext cx="3699553" cy="107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3">
            <a:extLst>
              <a:ext uri="{FF2B5EF4-FFF2-40B4-BE49-F238E27FC236}">
                <a16:creationId xmlns:a16="http://schemas.microsoft.com/office/drawing/2014/main" id="{444FD8DC-A4DE-4066-922F-F2FE0A9A7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4626" r="-63" b="4623"/>
          <a:stretch>
            <a:fillRect/>
          </a:stretch>
        </p:blipFill>
        <p:spPr bwMode="auto">
          <a:xfrm>
            <a:off x="4257995" y="2681447"/>
            <a:ext cx="3699554" cy="10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91F63F8D-EBF4-4CCB-99C8-BBB50A4A8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2646" r="2" b="5939"/>
          <a:stretch>
            <a:fillRect/>
          </a:stretch>
        </p:blipFill>
        <p:spPr bwMode="auto">
          <a:xfrm flipV="1">
            <a:off x="4257996" y="3662133"/>
            <a:ext cx="3699554" cy="108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447A106D-D142-40A6-9FB6-F4997F91A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6420" y="4775764"/>
            <a:ext cx="28758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BE4A8FE-C4D6-4BF8-8EEC-DC4AE8AB8D7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563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Procedure of LATTE (lesion assessment through tracklet evaluation)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F88C07-C60C-410C-ABFC-7CB3E6408824}"/>
              </a:ext>
            </a:extLst>
          </p:cNvPr>
          <p:cNvSpPr txBox="1"/>
          <p:nvPr/>
        </p:nvSpPr>
        <p:spPr>
          <a:xfrm>
            <a:off x="375569" y="4603258"/>
            <a:ext cx="35509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[1] Chen L, et. al. MRM 2018.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A8B20D-B33B-4495-8E27-4C9E37AF2379}"/>
              </a:ext>
            </a:extLst>
          </p:cNvPr>
          <p:cNvSpPr txBox="1"/>
          <p:nvPr/>
        </p:nvSpPr>
        <p:spPr>
          <a:xfrm>
            <a:off x="2186647" y="4157453"/>
            <a:ext cx="47707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Workflow for fully automated artery localization and lesion classification model in this study</a:t>
            </a:r>
          </a:p>
        </p:txBody>
      </p:sp>
      <p:sp>
        <p:nvSpPr>
          <p:cNvPr id="28" name="Slide Number Placeholder 3">
            <a:extLst>
              <a:ext uri="{FF2B5EF4-FFF2-40B4-BE49-F238E27FC236}">
                <a16:creationId xmlns:a16="http://schemas.microsoft.com/office/drawing/2014/main" id="{D93778FF-8CD2-4892-A0CF-F5DE99C04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6420" y="4775764"/>
            <a:ext cx="28758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BE4A8FE-C4D6-4BF8-8EEC-DC4AE8AB8D7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B59366-12E4-44CF-A128-EF531EFE4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15" y="1242740"/>
            <a:ext cx="8305170" cy="295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97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D7A97E-5DA5-4DEE-B3D4-AEBF34298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646" y="2782872"/>
            <a:ext cx="2809824" cy="194028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AE2D01-2E7C-41F2-8987-64D0238CF3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Technical innovations: Artery detection, tracking, segmentation and classification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AAC23-8017-43AD-8494-740F10F8D3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9305" y="1302545"/>
            <a:ext cx="8196210" cy="1711437"/>
          </a:xfrm>
        </p:spPr>
        <p:txBody>
          <a:bodyPr/>
          <a:lstStyle/>
          <a:p>
            <a:r>
              <a:rPr lang="en-US" dirty="0"/>
              <a:t>Detect arteries in each slice using retrained Yolo V2 [1]</a:t>
            </a:r>
          </a:p>
          <a:p>
            <a:r>
              <a:rPr lang="en-US" altLang="zh-CN" dirty="0"/>
              <a:t>Track arteries: </a:t>
            </a:r>
            <a:r>
              <a:rPr lang="en-US" dirty="0"/>
              <a:t>Correct discontinuous traces using neighboring information</a:t>
            </a:r>
          </a:p>
          <a:p>
            <a:pPr lvl="1"/>
            <a:r>
              <a:rPr lang="en-US" dirty="0"/>
              <a:t>Remove noise detections</a:t>
            </a:r>
          </a:p>
          <a:p>
            <a:pPr lvl="1"/>
            <a:r>
              <a:rPr lang="en-US" dirty="0"/>
              <a:t>Interpolate missing detections</a:t>
            </a:r>
          </a:p>
          <a:p>
            <a:r>
              <a:rPr lang="en-US" dirty="0"/>
              <a:t>Segment vessel wall in each slice and classify into one of the three lesion classes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4A21D-ABFD-45DF-9FB6-99366BC91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4A8FE-C4D6-4BF8-8EEC-DC4AE8AB8D7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DBB0F0-7B01-4005-91B0-5B5844E91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4771" y="2804431"/>
            <a:ext cx="2795451" cy="1897170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555379EE-64B0-4459-9377-48E39087B37C}"/>
              </a:ext>
            </a:extLst>
          </p:cNvPr>
          <p:cNvSpPr/>
          <p:nvPr/>
        </p:nvSpPr>
        <p:spPr>
          <a:xfrm>
            <a:off x="4125775" y="3760803"/>
            <a:ext cx="605930" cy="28507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0A5B6E2-0AE3-4344-B966-4AD5A6876945}"/>
              </a:ext>
            </a:extLst>
          </p:cNvPr>
          <p:cNvCxnSpPr/>
          <p:nvPr/>
        </p:nvCxnSpPr>
        <p:spPr>
          <a:xfrm flipH="1">
            <a:off x="3075286" y="3867965"/>
            <a:ext cx="215153" cy="2689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F201937-F17F-4C1A-92AC-386611313C0A}"/>
              </a:ext>
            </a:extLst>
          </p:cNvPr>
          <p:cNvSpPr txBox="1"/>
          <p:nvPr/>
        </p:nvSpPr>
        <p:spPr>
          <a:xfrm>
            <a:off x="2788683" y="3360400"/>
            <a:ext cx="1332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Noise detections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4F390D-8CEA-44ED-89AE-73327432D498}"/>
              </a:ext>
            </a:extLst>
          </p:cNvPr>
          <p:cNvSpPr txBox="1"/>
          <p:nvPr/>
        </p:nvSpPr>
        <p:spPr>
          <a:xfrm>
            <a:off x="1189314" y="2989319"/>
            <a:ext cx="1332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Missing detections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BD34DB6-C208-4F4C-AF3A-F48D5C063B1E}"/>
              </a:ext>
            </a:extLst>
          </p:cNvPr>
          <p:cNvCxnSpPr>
            <a:cxnSpLocks/>
          </p:cNvCxnSpPr>
          <p:nvPr/>
        </p:nvCxnSpPr>
        <p:spPr>
          <a:xfrm>
            <a:off x="2179503" y="3208987"/>
            <a:ext cx="158428" cy="165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6674EB7-0173-4A4E-B70C-D6262E52A6D7}"/>
              </a:ext>
            </a:extLst>
          </p:cNvPr>
          <p:cNvSpPr txBox="1"/>
          <p:nvPr/>
        </p:nvSpPr>
        <p:spPr>
          <a:xfrm>
            <a:off x="375569" y="4589682"/>
            <a:ext cx="35509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[1] J. Redmon, et.al, CVPR, 2017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1E82E4-D94F-4C1D-B3E0-FC344AC749A2}"/>
              </a:ext>
            </a:extLst>
          </p:cNvPr>
          <p:cNvSpPr txBox="1"/>
          <p:nvPr/>
        </p:nvSpPr>
        <p:spPr>
          <a:xfrm>
            <a:off x="3906203" y="3205378"/>
            <a:ext cx="108155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Tracklet refinement</a:t>
            </a:r>
          </a:p>
        </p:txBody>
      </p:sp>
    </p:spTree>
    <p:extLst>
      <p:ext uri="{BB962C8B-B14F-4D97-AF65-F5344CB8AC3E}">
        <p14:creationId xmlns:p14="http://schemas.microsoft.com/office/powerpoint/2010/main" val="1597453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60F978-03FD-4B0F-B20E-768827AC4E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Localization and Classification Results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5B8792-A57E-4F84-A2D6-A5F22710B3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9305" y="1302545"/>
            <a:ext cx="8196210" cy="3337468"/>
          </a:xfrm>
        </p:spPr>
        <p:txBody>
          <a:bodyPr/>
          <a:lstStyle/>
          <a:p>
            <a:r>
              <a:rPr lang="en-US" dirty="0"/>
              <a:t>Localization:</a:t>
            </a:r>
          </a:p>
          <a:p>
            <a:pPr lvl="1"/>
            <a:r>
              <a:rPr lang="en-US" dirty="0"/>
              <a:t>Avg Intersection over union (IOU): 0.790</a:t>
            </a:r>
          </a:p>
          <a:p>
            <a:pPr lvl="1"/>
            <a:r>
              <a:rPr lang="en-US" dirty="0"/>
              <a:t>Box hit/miss/false-detect #: 5163/92/11</a:t>
            </a:r>
          </a:p>
          <a:p>
            <a:r>
              <a:rPr lang="en-US" dirty="0"/>
              <a:t>Three category classification </a:t>
            </a:r>
          </a:p>
          <a:p>
            <a:pPr lvl="1"/>
            <a:r>
              <a:rPr lang="en-US" dirty="0"/>
              <a:t>Accuracy: 0.792</a:t>
            </a:r>
          </a:p>
          <a:p>
            <a:pPr lvl="1"/>
            <a:r>
              <a:rPr lang="en-US" dirty="0"/>
              <a:t>Weighted Kappa: 0.80 (0.80-0.81)</a:t>
            </a:r>
          </a:p>
          <a:p>
            <a:r>
              <a:rPr lang="en-US" dirty="0"/>
              <a:t>Advanced lesion classification</a:t>
            </a:r>
          </a:p>
          <a:p>
            <a:pPr lvl="1"/>
            <a:r>
              <a:rPr lang="en-US" dirty="0"/>
              <a:t>Accuracy: 0.911</a:t>
            </a:r>
          </a:p>
          <a:p>
            <a:pPr lvl="1"/>
            <a:r>
              <a:rPr lang="en-US" dirty="0"/>
              <a:t>Sensitivity: 0.912</a:t>
            </a:r>
          </a:p>
          <a:p>
            <a:pPr lvl="1"/>
            <a:r>
              <a:rPr lang="en-US" altLang="zh-CN" dirty="0"/>
              <a:t>Precision: 0.904</a:t>
            </a:r>
            <a:endParaRPr lang="en-US" dirty="0"/>
          </a:p>
          <a:p>
            <a:pPr lvl="1"/>
            <a:r>
              <a:rPr lang="en-US" dirty="0"/>
              <a:t>Specificity	 0.909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0A97A8-2ED7-4C43-9B6D-63EA6CF2D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212" y="1022631"/>
            <a:ext cx="3962400" cy="952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C24E3F-7B7E-4333-8322-0801E7D0B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212" y="2063831"/>
            <a:ext cx="3962400" cy="952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1ED2DB-7A32-4EA5-A9B1-6BA50F77D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212" y="3083728"/>
            <a:ext cx="3962400" cy="952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081DE7-6AF0-4B5B-B11F-939C9186D326}"/>
              </a:ext>
            </a:extLst>
          </p:cNvPr>
          <p:cNvSpPr txBox="1"/>
          <p:nvPr/>
        </p:nvSpPr>
        <p:spPr>
          <a:xfrm>
            <a:off x="4736460" y="3985038"/>
            <a:ext cx="4249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Examples of predictions on test sets</a:t>
            </a:r>
          </a:p>
          <a:p>
            <a:pPr algn="ctr"/>
            <a:r>
              <a:rPr lang="en-US" dirty="0"/>
              <a:t>Green boxes: predictions with class and confidence</a:t>
            </a:r>
          </a:p>
          <a:p>
            <a:pPr algn="ctr"/>
            <a:r>
              <a:rPr lang="en-US" dirty="0"/>
              <a:t>Blue/Yellow/Red boxes: ground truth for normal artery, early lesion, and advanced lesion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750CD035-F90A-4F5E-AD34-E9358608C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6420" y="4775764"/>
            <a:ext cx="28758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BE4A8FE-C4D6-4BF8-8EEC-DC4AE8AB8D7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837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DCF14B-E4BE-4239-BD05-C28670C3F1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3D Visualization tool for manual confirmation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B7B7F4-8422-4D73-A2A5-9A95C73075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9305" y="1302545"/>
            <a:ext cx="5310745" cy="3011623"/>
          </a:xfrm>
        </p:spPr>
        <p:txBody>
          <a:bodyPr/>
          <a:lstStyle/>
          <a:p>
            <a:r>
              <a:rPr lang="en-US" dirty="0"/>
              <a:t>3D visualization of vessel wall with lesions painted in different colors</a:t>
            </a:r>
          </a:p>
          <a:p>
            <a:r>
              <a:rPr lang="en-US" dirty="0"/>
              <a:t>Axial/coronal/sagittal/Cross-sectional view for lesions by clicking on a specific location</a:t>
            </a:r>
          </a:p>
          <a:p>
            <a:r>
              <a:rPr lang="en-US" dirty="0"/>
              <a:t>Radiologists only need to focus on segments with high risk lesions to relieve review burden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16A05BA7-4120-4262-BC75-6EE9D36DE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6420" y="4775764"/>
            <a:ext cx="28758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BE4A8FE-C4D6-4BF8-8EEC-DC4AE8AB8D7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009B4E-6A23-4A53-A8D0-ADD77CCC123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4" r="45229" b="48808"/>
          <a:stretch/>
        </p:blipFill>
        <p:spPr bwMode="auto">
          <a:xfrm>
            <a:off x="6060734" y="1489199"/>
            <a:ext cx="2544874" cy="21651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5376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64A9E1-38CA-41FE-A965-5AA2FFBB0A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Discussion and 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24999-7C25-472A-89B8-3825A38293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Latte model was shown to accurately identify artery locations and detect lesion types with a high performance</a:t>
            </a:r>
          </a:p>
          <a:p>
            <a:pPr lvl="1"/>
            <a:r>
              <a:rPr lang="en-US" dirty="0"/>
              <a:t>With innovative technical pieces: </a:t>
            </a:r>
          </a:p>
          <a:p>
            <a:pPr lvl="2"/>
            <a:r>
              <a:rPr lang="en-US" dirty="0"/>
              <a:t>Convolutional Neural Network for localization and classification</a:t>
            </a:r>
          </a:p>
          <a:p>
            <a:pPr lvl="2"/>
            <a:r>
              <a:rPr lang="en-US" dirty="0"/>
              <a:t>Object Tracking methods</a:t>
            </a:r>
          </a:p>
          <a:p>
            <a:r>
              <a:rPr lang="en-US" dirty="0"/>
              <a:t>Clinical applications</a:t>
            </a:r>
          </a:p>
          <a:p>
            <a:pPr lvl="1"/>
            <a:r>
              <a:rPr lang="en-US" dirty="0"/>
              <a:t>High-risk lesion screening among a large population</a:t>
            </a:r>
          </a:p>
          <a:p>
            <a:pPr lvl="1"/>
            <a:r>
              <a:rPr lang="en-US" dirty="0"/>
              <a:t>Training inexperienced radiologists in small centers</a:t>
            </a:r>
          </a:p>
          <a:p>
            <a:pPr lvl="1"/>
            <a:r>
              <a:rPr lang="en-US" dirty="0"/>
              <a:t>Identify lesion location in other vascular beds, such as intracranial arteries</a:t>
            </a:r>
          </a:p>
          <a:p>
            <a:r>
              <a:rPr lang="en-US" dirty="0"/>
              <a:t>The ability for further improvement through accumulation of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2B8F3-F9D0-4187-80D1-C81EC129D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6420" y="4775764"/>
            <a:ext cx="28758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BE4A8FE-C4D6-4BF8-8EEC-DC4AE8AB8D7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700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9DD1B4-2E4C-49D1-9ED3-8114CE9CAB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687FA-AF95-481D-9C13-0928CA4B0F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This research is supported by grants from Natural Science Foundation of China (81271536, 61271132 and 81361120402), National Institute of Health (R01-HL103609) and Philips Healthcare. </a:t>
            </a:r>
          </a:p>
          <a:p>
            <a:r>
              <a:rPr lang="en-US" dirty="0"/>
              <a:t>We gratefully acknowledge CARE-II investigators and support of NVIDIA Corporation for donating the Titan </a:t>
            </a:r>
            <a:r>
              <a:rPr lang="en-US" dirty="0" err="1"/>
              <a:t>Xp</a:t>
            </a:r>
            <a:r>
              <a:rPr lang="en-US" dirty="0"/>
              <a:t> GPU.</a:t>
            </a:r>
          </a:p>
          <a:p>
            <a:r>
              <a:rPr lang="en-US" dirty="0"/>
              <a:t>The presenter has no financial interests or relationships to disclose with regard to the subject matter of this presentation.</a:t>
            </a:r>
          </a:p>
          <a:p>
            <a:r>
              <a:rPr lang="en-US" dirty="0"/>
              <a:t>For more questions, please contact Li Chen (cluw@uw.edu)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AC9BA7-DB6C-4CDC-A652-5D4DA784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350" y="4775764"/>
            <a:ext cx="48365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9BE4A8FE-C4D6-4BF8-8EEC-DC4AE8AB8D7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9203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34167</TotalTime>
  <Words>772</Words>
  <Application>Microsoft Office PowerPoint</Application>
  <PresentationFormat>On-screen Show (16:9)</PresentationFormat>
  <Paragraphs>96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Encode Sans Normal Black</vt:lpstr>
      <vt:lpstr>Lucida Grande</vt:lpstr>
      <vt:lpstr>Open Sans Light</vt:lpstr>
      <vt:lpstr>Uni Sans Regular</vt:lpstr>
      <vt:lpstr>等线</vt:lpstr>
      <vt:lpstr>Arial</vt:lpstr>
      <vt:lpstr>Calibri</vt:lpstr>
      <vt:lpstr>Times New Roman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Li Chen</cp:lastModifiedBy>
  <cp:revision>130</cp:revision>
  <dcterms:created xsi:type="dcterms:W3CDTF">2014-10-14T00:51:43Z</dcterms:created>
  <dcterms:modified xsi:type="dcterms:W3CDTF">2019-04-30T20:48:43Z</dcterms:modified>
</cp:coreProperties>
</file>