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79" r:id="rId2"/>
    <p:sldId id="295" r:id="rId3"/>
    <p:sldId id="282" r:id="rId4"/>
    <p:sldId id="281" r:id="rId5"/>
    <p:sldId id="288" r:id="rId6"/>
    <p:sldId id="268" r:id="rId7"/>
    <p:sldId id="270" r:id="rId8"/>
    <p:sldId id="264" r:id="rId9"/>
    <p:sldId id="271" r:id="rId10"/>
    <p:sldId id="258" r:id="rId11"/>
    <p:sldId id="262" r:id="rId12"/>
    <p:sldId id="261" r:id="rId13"/>
    <p:sldId id="265" r:id="rId14"/>
    <p:sldId id="259" r:id="rId15"/>
    <p:sldId id="260" r:id="rId16"/>
    <p:sldId id="301" r:id="rId17"/>
    <p:sldId id="307" r:id="rId18"/>
    <p:sldId id="280" r:id="rId19"/>
    <p:sldId id="302" r:id="rId20"/>
    <p:sldId id="292" r:id="rId21"/>
    <p:sldId id="274" r:id="rId22"/>
    <p:sldId id="294" r:id="rId23"/>
    <p:sldId id="266" r:id="rId24"/>
    <p:sldId id="293" r:id="rId25"/>
    <p:sldId id="277" r:id="rId26"/>
    <p:sldId id="290" r:id="rId27"/>
    <p:sldId id="285" r:id="rId28"/>
    <p:sldId id="289" r:id="rId29"/>
    <p:sldId id="306" r:id="rId30"/>
    <p:sldId id="304" r:id="rId31"/>
    <p:sldId id="298" r:id="rId32"/>
    <p:sldId id="296" r:id="rId33"/>
    <p:sldId id="303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D4A2"/>
    <a:srgbClr val="DCC59F"/>
    <a:srgbClr val="3300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284" autoAdjust="0"/>
  </p:normalViewPr>
  <p:slideViewPr>
    <p:cSldViewPr snapToGrid="0">
      <p:cViewPr varScale="1">
        <p:scale>
          <a:sx n="74" d="100"/>
          <a:sy n="74" d="100"/>
        </p:scale>
        <p:origin x="104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24B6A0-BEB7-4D0F-A00B-EC28A922517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EBDFDC6-F206-46C6-8C8E-B4ED96576BDF}">
      <dgm:prSet phldrT="[Text]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dirty="0"/>
            <a:t>Segmentation of intracranial artery regions</a:t>
          </a:r>
        </a:p>
      </dgm:t>
    </dgm:pt>
    <dgm:pt modelId="{96EF465F-A355-46B7-85C7-A899C166F932}" type="parTrans" cxnId="{8E4D9139-6289-4522-9F23-3975D792EA0F}">
      <dgm:prSet/>
      <dgm:spPr/>
      <dgm:t>
        <a:bodyPr/>
        <a:lstStyle/>
        <a:p>
          <a:endParaRPr lang="en-US"/>
        </a:p>
      </dgm:t>
    </dgm:pt>
    <dgm:pt modelId="{FB8B3E79-9B95-4124-8487-BB4160C142EB}" type="sibTrans" cxnId="{8E4D9139-6289-4522-9F23-3975D792EA0F}">
      <dgm:prSet/>
      <dgm:spPr/>
      <dgm:t>
        <a:bodyPr/>
        <a:lstStyle/>
        <a:p>
          <a:endParaRPr lang="en-US"/>
        </a:p>
      </dgm:t>
    </dgm:pt>
    <dgm:pt modelId="{AFC1E90D-DEC0-4320-96A0-448FBFBB0CCC}">
      <dgm:prSet phldrT="[Text]"/>
      <dgm:spPr/>
      <dgm:t>
        <a:bodyPr/>
        <a:lstStyle/>
        <a:p>
          <a:r>
            <a:rPr lang="en-US" dirty="0"/>
            <a:t>Feature extraction from vascular tree</a:t>
          </a:r>
        </a:p>
      </dgm:t>
    </dgm:pt>
    <dgm:pt modelId="{C5311EE9-4EA5-4109-B3A4-09901AAD2636}" type="parTrans" cxnId="{B4552D24-FE49-444A-A6DF-98C1625B6B70}">
      <dgm:prSet/>
      <dgm:spPr/>
      <dgm:t>
        <a:bodyPr/>
        <a:lstStyle/>
        <a:p>
          <a:endParaRPr lang="en-US"/>
        </a:p>
      </dgm:t>
    </dgm:pt>
    <dgm:pt modelId="{13F6E5BC-F2DB-4EF9-9A7D-6F2FED1D1B92}" type="sibTrans" cxnId="{B4552D24-FE49-444A-A6DF-98C1625B6B70}">
      <dgm:prSet/>
      <dgm:spPr/>
      <dgm:t>
        <a:bodyPr/>
        <a:lstStyle/>
        <a:p>
          <a:endParaRPr lang="en-US"/>
        </a:p>
      </dgm:t>
    </dgm:pt>
    <dgm:pt modelId="{CDFEFC4F-678D-4668-9CED-998E4A401C05}">
      <dgm:prSet phldrT="[Text]"/>
      <dgm:spPr/>
      <dgm:t>
        <a:bodyPr/>
        <a:lstStyle/>
        <a:p>
          <a:r>
            <a:rPr lang="en-US" dirty="0"/>
            <a:t>Reconstruction of complete vascular tree</a:t>
          </a:r>
        </a:p>
      </dgm:t>
    </dgm:pt>
    <dgm:pt modelId="{BA53EC03-F5C0-4858-BE18-861986354CEB}" type="sibTrans" cxnId="{E6CA97C7-5F13-434B-AED3-7868779A888A}">
      <dgm:prSet/>
      <dgm:spPr/>
      <dgm:t>
        <a:bodyPr/>
        <a:lstStyle/>
        <a:p>
          <a:endParaRPr lang="en-US"/>
        </a:p>
      </dgm:t>
    </dgm:pt>
    <dgm:pt modelId="{A61731FE-ACCF-40E9-B0B8-917DAEF30D81}" type="parTrans" cxnId="{E6CA97C7-5F13-434B-AED3-7868779A888A}">
      <dgm:prSet/>
      <dgm:spPr/>
      <dgm:t>
        <a:bodyPr/>
        <a:lstStyle/>
        <a:p>
          <a:endParaRPr lang="en-US"/>
        </a:p>
      </dgm:t>
    </dgm:pt>
    <dgm:pt modelId="{76C8D26C-18C6-4246-A98D-D09998314A21}">
      <dgm:prSet phldrT="[Text]"/>
      <dgm:spPr/>
      <dgm:t>
        <a:bodyPr/>
        <a:lstStyle/>
        <a:p>
          <a:r>
            <a:rPr lang="en-US" dirty="0"/>
            <a:t>Evaluation of brain health</a:t>
          </a:r>
        </a:p>
      </dgm:t>
    </dgm:pt>
    <dgm:pt modelId="{5310EB20-FD57-41EE-860F-2B4704020E7C}" type="parTrans" cxnId="{A6E67E4A-E338-4D87-91CC-5922222B6320}">
      <dgm:prSet/>
      <dgm:spPr/>
      <dgm:t>
        <a:bodyPr/>
        <a:lstStyle/>
        <a:p>
          <a:endParaRPr lang="en-US"/>
        </a:p>
      </dgm:t>
    </dgm:pt>
    <dgm:pt modelId="{7689A0F5-8BEC-4F67-BBC8-CBBE3833F992}" type="sibTrans" cxnId="{A6E67E4A-E338-4D87-91CC-5922222B6320}">
      <dgm:prSet/>
      <dgm:spPr/>
      <dgm:t>
        <a:bodyPr/>
        <a:lstStyle/>
        <a:p>
          <a:endParaRPr lang="en-US"/>
        </a:p>
      </dgm:t>
    </dgm:pt>
    <dgm:pt modelId="{EA8840EC-900E-456A-B8C7-4666BA98D244}" type="pres">
      <dgm:prSet presAssocID="{3624B6A0-BEB7-4D0F-A00B-EC28A922517A}" presName="Name0" presStyleCnt="0">
        <dgm:presLayoutVars>
          <dgm:dir/>
          <dgm:resizeHandles val="exact"/>
        </dgm:presLayoutVars>
      </dgm:prSet>
      <dgm:spPr/>
    </dgm:pt>
    <dgm:pt modelId="{57B99D15-CBEC-45A3-88F4-9D1A03BBFA47}" type="pres">
      <dgm:prSet presAssocID="{5EBDFDC6-F206-46C6-8C8E-B4ED96576BDF}" presName="node" presStyleLbl="node1" presStyleIdx="0" presStyleCnt="4">
        <dgm:presLayoutVars>
          <dgm:bulletEnabled val="1"/>
        </dgm:presLayoutVars>
      </dgm:prSet>
      <dgm:spPr/>
    </dgm:pt>
    <dgm:pt modelId="{9985C366-BEC2-4C78-AA2F-6866F928653A}" type="pres">
      <dgm:prSet presAssocID="{FB8B3E79-9B95-4124-8487-BB4160C142EB}" presName="sibTrans" presStyleLbl="sibTrans2D1" presStyleIdx="0" presStyleCnt="3"/>
      <dgm:spPr/>
    </dgm:pt>
    <dgm:pt modelId="{032A7AA7-6ED1-45A0-90F5-3B84E04CA72A}" type="pres">
      <dgm:prSet presAssocID="{FB8B3E79-9B95-4124-8487-BB4160C142EB}" presName="connectorText" presStyleLbl="sibTrans2D1" presStyleIdx="0" presStyleCnt="3"/>
      <dgm:spPr/>
    </dgm:pt>
    <dgm:pt modelId="{B367342D-10FA-435A-9004-802FBAE5B8C7}" type="pres">
      <dgm:prSet presAssocID="{CDFEFC4F-678D-4668-9CED-998E4A401C05}" presName="node" presStyleLbl="node1" presStyleIdx="1" presStyleCnt="4">
        <dgm:presLayoutVars>
          <dgm:bulletEnabled val="1"/>
        </dgm:presLayoutVars>
      </dgm:prSet>
      <dgm:spPr/>
    </dgm:pt>
    <dgm:pt modelId="{C52BACDA-3323-403E-ADB6-E10584BF1C23}" type="pres">
      <dgm:prSet presAssocID="{BA53EC03-F5C0-4858-BE18-861986354CEB}" presName="sibTrans" presStyleLbl="sibTrans2D1" presStyleIdx="1" presStyleCnt="3"/>
      <dgm:spPr/>
    </dgm:pt>
    <dgm:pt modelId="{3FF219AD-AB09-4F51-B360-4EC5DF0C2089}" type="pres">
      <dgm:prSet presAssocID="{BA53EC03-F5C0-4858-BE18-861986354CEB}" presName="connectorText" presStyleLbl="sibTrans2D1" presStyleIdx="1" presStyleCnt="3"/>
      <dgm:spPr/>
    </dgm:pt>
    <dgm:pt modelId="{36E06D6F-2466-4232-9512-A341E9F5B9CE}" type="pres">
      <dgm:prSet presAssocID="{AFC1E90D-DEC0-4320-96A0-448FBFBB0CCC}" presName="node" presStyleLbl="node1" presStyleIdx="2" presStyleCnt="4">
        <dgm:presLayoutVars>
          <dgm:bulletEnabled val="1"/>
        </dgm:presLayoutVars>
      </dgm:prSet>
      <dgm:spPr/>
    </dgm:pt>
    <dgm:pt modelId="{D983B7CC-68DB-4B7C-B69E-6ECAAE7BEDF8}" type="pres">
      <dgm:prSet presAssocID="{13F6E5BC-F2DB-4EF9-9A7D-6F2FED1D1B92}" presName="sibTrans" presStyleLbl="sibTrans2D1" presStyleIdx="2" presStyleCnt="3"/>
      <dgm:spPr/>
    </dgm:pt>
    <dgm:pt modelId="{A465FB15-09B7-43B8-9C4D-4010AEA2C8DE}" type="pres">
      <dgm:prSet presAssocID="{13F6E5BC-F2DB-4EF9-9A7D-6F2FED1D1B92}" presName="connectorText" presStyleLbl="sibTrans2D1" presStyleIdx="2" presStyleCnt="3"/>
      <dgm:spPr/>
    </dgm:pt>
    <dgm:pt modelId="{6CD4B4F8-CE28-427A-A82B-9692C378E2CC}" type="pres">
      <dgm:prSet presAssocID="{76C8D26C-18C6-4246-A98D-D09998314A21}" presName="node" presStyleLbl="node1" presStyleIdx="3" presStyleCnt="4">
        <dgm:presLayoutVars>
          <dgm:bulletEnabled val="1"/>
        </dgm:presLayoutVars>
      </dgm:prSet>
      <dgm:spPr/>
    </dgm:pt>
  </dgm:ptLst>
  <dgm:cxnLst>
    <dgm:cxn modelId="{74372901-40CC-4656-AAD6-D655B96FA6C6}" type="presOf" srcId="{FB8B3E79-9B95-4124-8487-BB4160C142EB}" destId="{032A7AA7-6ED1-45A0-90F5-3B84E04CA72A}" srcOrd="1" destOrd="0" presId="urn:microsoft.com/office/officeart/2005/8/layout/process1"/>
    <dgm:cxn modelId="{072A7D02-E0B6-41FB-997B-406B246994C9}" type="presOf" srcId="{AFC1E90D-DEC0-4320-96A0-448FBFBB0CCC}" destId="{36E06D6F-2466-4232-9512-A341E9F5B9CE}" srcOrd="0" destOrd="0" presId="urn:microsoft.com/office/officeart/2005/8/layout/process1"/>
    <dgm:cxn modelId="{61756E16-695D-4E42-9376-7617199B0E41}" type="presOf" srcId="{5EBDFDC6-F206-46C6-8C8E-B4ED96576BDF}" destId="{57B99D15-CBEC-45A3-88F4-9D1A03BBFA47}" srcOrd="0" destOrd="0" presId="urn:microsoft.com/office/officeart/2005/8/layout/process1"/>
    <dgm:cxn modelId="{B4552D24-FE49-444A-A6DF-98C1625B6B70}" srcId="{3624B6A0-BEB7-4D0F-A00B-EC28A922517A}" destId="{AFC1E90D-DEC0-4320-96A0-448FBFBB0CCC}" srcOrd="2" destOrd="0" parTransId="{C5311EE9-4EA5-4109-B3A4-09901AAD2636}" sibTransId="{13F6E5BC-F2DB-4EF9-9A7D-6F2FED1D1B92}"/>
    <dgm:cxn modelId="{8E4D9139-6289-4522-9F23-3975D792EA0F}" srcId="{3624B6A0-BEB7-4D0F-A00B-EC28A922517A}" destId="{5EBDFDC6-F206-46C6-8C8E-B4ED96576BDF}" srcOrd="0" destOrd="0" parTransId="{96EF465F-A355-46B7-85C7-A899C166F932}" sibTransId="{FB8B3E79-9B95-4124-8487-BB4160C142EB}"/>
    <dgm:cxn modelId="{B1576D5E-9547-4C1E-A79A-86F6F6FA4F30}" type="presOf" srcId="{13F6E5BC-F2DB-4EF9-9A7D-6F2FED1D1B92}" destId="{D983B7CC-68DB-4B7C-B69E-6ECAAE7BEDF8}" srcOrd="0" destOrd="0" presId="urn:microsoft.com/office/officeart/2005/8/layout/process1"/>
    <dgm:cxn modelId="{84A48461-4445-4531-9FDB-605AA13997E2}" type="presOf" srcId="{FB8B3E79-9B95-4124-8487-BB4160C142EB}" destId="{9985C366-BEC2-4C78-AA2F-6866F928653A}" srcOrd="0" destOrd="0" presId="urn:microsoft.com/office/officeart/2005/8/layout/process1"/>
    <dgm:cxn modelId="{A6E67E4A-E338-4D87-91CC-5922222B6320}" srcId="{3624B6A0-BEB7-4D0F-A00B-EC28A922517A}" destId="{76C8D26C-18C6-4246-A98D-D09998314A21}" srcOrd="3" destOrd="0" parTransId="{5310EB20-FD57-41EE-860F-2B4704020E7C}" sibTransId="{7689A0F5-8BEC-4F67-BBC8-CBBE3833F992}"/>
    <dgm:cxn modelId="{0E8A066D-E03B-4743-9654-6936553B3F8B}" type="presOf" srcId="{3624B6A0-BEB7-4D0F-A00B-EC28A922517A}" destId="{EA8840EC-900E-456A-B8C7-4666BA98D244}" srcOrd="0" destOrd="0" presId="urn:microsoft.com/office/officeart/2005/8/layout/process1"/>
    <dgm:cxn modelId="{35B94771-DC48-424D-9822-B4CEDDAFC68B}" type="presOf" srcId="{BA53EC03-F5C0-4858-BE18-861986354CEB}" destId="{3FF219AD-AB09-4F51-B360-4EC5DF0C2089}" srcOrd="1" destOrd="0" presId="urn:microsoft.com/office/officeart/2005/8/layout/process1"/>
    <dgm:cxn modelId="{52BF3073-A868-4845-871B-8AF796E44E19}" type="presOf" srcId="{13F6E5BC-F2DB-4EF9-9A7D-6F2FED1D1B92}" destId="{A465FB15-09B7-43B8-9C4D-4010AEA2C8DE}" srcOrd="1" destOrd="0" presId="urn:microsoft.com/office/officeart/2005/8/layout/process1"/>
    <dgm:cxn modelId="{629BF48F-C779-47E1-85E9-9DF919D03307}" type="presOf" srcId="{CDFEFC4F-678D-4668-9CED-998E4A401C05}" destId="{B367342D-10FA-435A-9004-802FBAE5B8C7}" srcOrd="0" destOrd="0" presId="urn:microsoft.com/office/officeart/2005/8/layout/process1"/>
    <dgm:cxn modelId="{596924C4-CF6A-457D-B2BB-1BD49251FA7D}" type="presOf" srcId="{76C8D26C-18C6-4246-A98D-D09998314A21}" destId="{6CD4B4F8-CE28-427A-A82B-9692C378E2CC}" srcOrd="0" destOrd="0" presId="urn:microsoft.com/office/officeart/2005/8/layout/process1"/>
    <dgm:cxn modelId="{E6CA97C7-5F13-434B-AED3-7868779A888A}" srcId="{3624B6A0-BEB7-4D0F-A00B-EC28A922517A}" destId="{CDFEFC4F-678D-4668-9CED-998E4A401C05}" srcOrd="1" destOrd="0" parTransId="{A61731FE-ACCF-40E9-B0B8-917DAEF30D81}" sibTransId="{BA53EC03-F5C0-4858-BE18-861986354CEB}"/>
    <dgm:cxn modelId="{D002A5D7-3ACE-4A90-B34E-1961BFB91ECF}" type="presOf" srcId="{BA53EC03-F5C0-4858-BE18-861986354CEB}" destId="{C52BACDA-3323-403E-ADB6-E10584BF1C23}" srcOrd="0" destOrd="0" presId="urn:microsoft.com/office/officeart/2005/8/layout/process1"/>
    <dgm:cxn modelId="{63C99B7C-6642-4E98-8BBB-F63D5D5626D4}" type="presParOf" srcId="{EA8840EC-900E-456A-B8C7-4666BA98D244}" destId="{57B99D15-CBEC-45A3-88F4-9D1A03BBFA47}" srcOrd="0" destOrd="0" presId="urn:microsoft.com/office/officeart/2005/8/layout/process1"/>
    <dgm:cxn modelId="{730BD4B3-A9BB-4A7E-A9CE-B5819D2B17D8}" type="presParOf" srcId="{EA8840EC-900E-456A-B8C7-4666BA98D244}" destId="{9985C366-BEC2-4C78-AA2F-6866F928653A}" srcOrd="1" destOrd="0" presId="urn:microsoft.com/office/officeart/2005/8/layout/process1"/>
    <dgm:cxn modelId="{0F67E914-4C85-47DD-A5DA-B8152A194242}" type="presParOf" srcId="{9985C366-BEC2-4C78-AA2F-6866F928653A}" destId="{032A7AA7-6ED1-45A0-90F5-3B84E04CA72A}" srcOrd="0" destOrd="0" presId="urn:microsoft.com/office/officeart/2005/8/layout/process1"/>
    <dgm:cxn modelId="{928D5AD1-4823-49D5-B40C-4175B3B4CB1E}" type="presParOf" srcId="{EA8840EC-900E-456A-B8C7-4666BA98D244}" destId="{B367342D-10FA-435A-9004-802FBAE5B8C7}" srcOrd="2" destOrd="0" presId="urn:microsoft.com/office/officeart/2005/8/layout/process1"/>
    <dgm:cxn modelId="{275E05E6-5615-4B17-906A-3A8E15891E4D}" type="presParOf" srcId="{EA8840EC-900E-456A-B8C7-4666BA98D244}" destId="{C52BACDA-3323-403E-ADB6-E10584BF1C23}" srcOrd="3" destOrd="0" presId="urn:microsoft.com/office/officeart/2005/8/layout/process1"/>
    <dgm:cxn modelId="{31B265E1-A0DC-4910-A490-1F67CBC48263}" type="presParOf" srcId="{C52BACDA-3323-403E-ADB6-E10584BF1C23}" destId="{3FF219AD-AB09-4F51-B360-4EC5DF0C2089}" srcOrd="0" destOrd="0" presId="urn:microsoft.com/office/officeart/2005/8/layout/process1"/>
    <dgm:cxn modelId="{66AF1A0E-E573-4789-9C21-29143FE25B7D}" type="presParOf" srcId="{EA8840EC-900E-456A-B8C7-4666BA98D244}" destId="{36E06D6F-2466-4232-9512-A341E9F5B9CE}" srcOrd="4" destOrd="0" presId="urn:microsoft.com/office/officeart/2005/8/layout/process1"/>
    <dgm:cxn modelId="{50F5B4B9-3FFD-4C42-9953-0885CA7ABD49}" type="presParOf" srcId="{EA8840EC-900E-456A-B8C7-4666BA98D244}" destId="{D983B7CC-68DB-4B7C-B69E-6ECAAE7BEDF8}" srcOrd="5" destOrd="0" presId="urn:microsoft.com/office/officeart/2005/8/layout/process1"/>
    <dgm:cxn modelId="{9EDBB946-F126-4FC5-A3CA-220826E6F970}" type="presParOf" srcId="{D983B7CC-68DB-4B7C-B69E-6ECAAE7BEDF8}" destId="{A465FB15-09B7-43B8-9C4D-4010AEA2C8DE}" srcOrd="0" destOrd="0" presId="urn:microsoft.com/office/officeart/2005/8/layout/process1"/>
    <dgm:cxn modelId="{94776406-B892-4656-B50F-A44BE38C78D3}" type="presParOf" srcId="{EA8840EC-900E-456A-B8C7-4666BA98D244}" destId="{6CD4B4F8-CE28-427A-A82B-9692C378E2CC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99D15-CBEC-45A3-88F4-9D1A03BBFA47}">
      <dsp:nvSpPr>
        <dsp:cNvPr id="0" name=""/>
        <dsp:cNvSpPr/>
      </dsp:nvSpPr>
      <dsp:spPr>
        <a:xfrm>
          <a:off x="3706" y="119938"/>
          <a:ext cx="1620420" cy="972252"/>
        </a:xfrm>
        <a:prstGeom prst="roundRect">
          <a:avLst>
            <a:gd name="adj" fmla="val 10000"/>
          </a:avLst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Segmentation of intracranial artery regions</a:t>
          </a:r>
        </a:p>
      </dsp:txBody>
      <dsp:txXfrm>
        <a:off x="32182" y="148414"/>
        <a:ext cx="1563468" cy="915300"/>
      </dsp:txXfrm>
    </dsp:sp>
    <dsp:sp modelId="{9985C366-BEC2-4C78-AA2F-6866F928653A}">
      <dsp:nvSpPr>
        <dsp:cNvPr id="0" name=""/>
        <dsp:cNvSpPr/>
      </dsp:nvSpPr>
      <dsp:spPr>
        <a:xfrm>
          <a:off x="1786168" y="405132"/>
          <a:ext cx="343529" cy="401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786168" y="485505"/>
        <a:ext cx="240470" cy="241118"/>
      </dsp:txXfrm>
    </dsp:sp>
    <dsp:sp modelId="{B367342D-10FA-435A-9004-802FBAE5B8C7}">
      <dsp:nvSpPr>
        <dsp:cNvPr id="0" name=""/>
        <dsp:cNvSpPr/>
      </dsp:nvSpPr>
      <dsp:spPr>
        <a:xfrm>
          <a:off x="2272294" y="119938"/>
          <a:ext cx="1620420" cy="9722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Reconstruction of complete vascular tree</a:t>
          </a:r>
        </a:p>
      </dsp:txBody>
      <dsp:txXfrm>
        <a:off x="2300770" y="148414"/>
        <a:ext cx="1563468" cy="915300"/>
      </dsp:txXfrm>
    </dsp:sp>
    <dsp:sp modelId="{C52BACDA-3323-403E-ADB6-E10584BF1C23}">
      <dsp:nvSpPr>
        <dsp:cNvPr id="0" name=""/>
        <dsp:cNvSpPr/>
      </dsp:nvSpPr>
      <dsp:spPr>
        <a:xfrm>
          <a:off x="4054756" y="405132"/>
          <a:ext cx="343529" cy="401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054756" y="485505"/>
        <a:ext cx="240470" cy="241118"/>
      </dsp:txXfrm>
    </dsp:sp>
    <dsp:sp modelId="{36E06D6F-2466-4232-9512-A341E9F5B9CE}">
      <dsp:nvSpPr>
        <dsp:cNvPr id="0" name=""/>
        <dsp:cNvSpPr/>
      </dsp:nvSpPr>
      <dsp:spPr>
        <a:xfrm>
          <a:off x="4540882" y="119938"/>
          <a:ext cx="1620420" cy="9722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Feature extraction from vascular tree</a:t>
          </a:r>
        </a:p>
      </dsp:txBody>
      <dsp:txXfrm>
        <a:off x="4569358" y="148414"/>
        <a:ext cx="1563468" cy="915300"/>
      </dsp:txXfrm>
    </dsp:sp>
    <dsp:sp modelId="{D983B7CC-68DB-4B7C-B69E-6ECAAE7BEDF8}">
      <dsp:nvSpPr>
        <dsp:cNvPr id="0" name=""/>
        <dsp:cNvSpPr/>
      </dsp:nvSpPr>
      <dsp:spPr>
        <a:xfrm>
          <a:off x="6323344" y="405132"/>
          <a:ext cx="343529" cy="4018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323344" y="485505"/>
        <a:ext cx="240470" cy="241118"/>
      </dsp:txXfrm>
    </dsp:sp>
    <dsp:sp modelId="{6CD4B4F8-CE28-427A-A82B-9692C378E2CC}">
      <dsp:nvSpPr>
        <dsp:cNvPr id="0" name=""/>
        <dsp:cNvSpPr/>
      </dsp:nvSpPr>
      <dsp:spPr>
        <a:xfrm>
          <a:off x="6809470" y="119938"/>
          <a:ext cx="1620420" cy="9722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Evaluation of brain health</a:t>
          </a:r>
        </a:p>
      </dsp:txBody>
      <dsp:txXfrm>
        <a:off x="6837946" y="148414"/>
        <a:ext cx="1563468" cy="9153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036440-9417-47C4-9E1A-B31437F9602F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A9A5F-99B5-4D66-B12E-DD6FABD44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49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F0384-21A5-4EB4-96D8-E372A61DE0D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792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healthy cerebrovascular system that delivers sufficient blood flow to all brain territories is of vital importance for maintaining brain health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3D Time </a:t>
            </a:r>
          </a:p>
          <a:p>
            <a:r>
              <a:rPr lang="en-US" altLang="zh-CN" dirty="0"/>
              <a:t>With this technique, n</a:t>
            </a:r>
            <a:r>
              <a:rPr lang="en-US" dirty="0"/>
              <a:t>eurological diseases (</a:t>
            </a:r>
            <a:r>
              <a:rPr lang="en-US" altLang="zh-CN" dirty="0"/>
              <a:t>stroke dementia)</a:t>
            </a:r>
            <a:r>
              <a:rPr lang="en-US" dirty="0"/>
              <a:t> revealed to involve significant vascular contribution</a:t>
            </a:r>
          </a:p>
          <a:p>
            <a:r>
              <a:rPr lang="en-US" altLang="zh-CN" dirty="0"/>
              <a:t>To further investigate relation of disease with vascular structure or flow, the analysis on complete vas tree needed</a:t>
            </a:r>
          </a:p>
          <a:p>
            <a:r>
              <a:rPr lang="en-US" dirty="0"/>
              <a:t>One approach to achieve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A9A5F-99B5-4D66-B12E-DD6FABD448D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805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heavily depend on human specified vessel descriptor</a:t>
            </a:r>
          </a:p>
          <a:p>
            <a:r>
              <a:rPr lang="en-US" dirty="0"/>
              <a:t>Not robust to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generate a comprehensive cerebrovascular map with consistently high performance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A9A5F-99B5-4D66-B12E-DD6FABD448D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17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Alexnet</a:t>
            </a:r>
            <a:endParaRPr lang="en-US" dirty="0"/>
          </a:p>
          <a:p>
            <a:r>
              <a:rPr lang="en-US" dirty="0"/>
              <a:t>Patch 27, 33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A9A5F-99B5-4D66-B12E-DD6FABD448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62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A9A5F-99B5-4D66-B12E-DD6FABD448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54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Ensure accuracy in connections, radius, curves and length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A9A5F-99B5-4D66-B12E-DD6FABD448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366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 of large dimension of network and small size of samples</a:t>
            </a:r>
          </a:p>
          <a:p>
            <a:r>
              <a:rPr lang="en-US" dirty="0"/>
              <a:t>Structure simplified and trainable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F0384-21A5-4EB4-96D8-E372A61DE0D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55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3D CAE with size of 16</a:t>
            </a:r>
          </a:p>
          <a:p>
            <a:r>
              <a:rPr lang="en-US" dirty="0"/>
              <a:t>By </a:t>
            </a:r>
            <a:r>
              <a:rPr lang="en-US" dirty="0" err="1"/>
              <a:t>mp</a:t>
            </a:r>
            <a:r>
              <a:rPr lang="en-US" dirty="0"/>
              <a:t> us, size reduced to 4 then </a:t>
            </a:r>
          </a:p>
          <a:p>
            <a:r>
              <a:rPr lang="en-US" dirty="0"/>
              <a:t>Then two copy paths added to combine high res </a:t>
            </a:r>
            <a:r>
              <a:rPr lang="en-US" dirty="0" err="1"/>
              <a:t>img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encoding</a:t>
            </a:r>
            <a:r>
              <a:rPr lang="zh-CN" altLang="en-US" dirty="0"/>
              <a:t> </a:t>
            </a:r>
            <a:r>
              <a:rPr lang="en-US" dirty="0"/>
              <a:t>(with localization info) and </a:t>
            </a:r>
            <a:r>
              <a:rPr lang="en-US" dirty="0" err="1"/>
              <a:t>upsampled</a:t>
            </a:r>
            <a:r>
              <a:rPr lang="en-US" dirty="0"/>
              <a:t> </a:t>
            </a:r>
            <a:r>
              <a:rPr lang="en-US" dirty="0" err="1"/>
              <a:t>img</a:t>
            </a:r>
            <a:r>
              <a:rPr lang="en-US" dirty="0"/>
              <a:t> in decoding (with </a:t>
            </a:r>
            <a:r>
              <a:rPr lang="en-US" altLang="zh-CN" dirty="0"/>
              <a:t>conceptual info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F0384-21A5-4EB4-96D8-E372A61DE0D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571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non-binary methods, choose threshold on validation set with highest dice</a:t>
            </a:r>
          </a:p>
          <a:p>
            <a:r>
              <a:rPr lang="en-US" dirty="0"/>
              <a:t>Intersect/union area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A9A5F-99B5-4D66-B12E-DD6FABD448D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617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Highest dice</a:t>
            </a:r>
          </a:p>
          <a:p>
            <a:r>
              <a:rPr lang="en-US" dirty="0"/>
              <a:t>Although </a:t>
            </a:r>
            <a:r>
              <a:rPr lang="en-US" dirty="0" err="1"/>
              <a:t>sensi</a:t>
            </a:r>
            <a:r>
              <a:rPr lang="en-US" dirty="0"/>
              <a:t> and spec, include significant amount of noise or missing most artery regions</a:t>
            </a:r>
          </a:p>
          <a:p>
            <a:r>
              <a:rPr lang="en-US" dirty="0"/>
              <a:t>No position worse</a:t>
            </a:r>
          </a:p>
          <a:p>
            <a:r>
              <a:rPr lang="en-US" dirty="0"/>
              <a:t>1/5 epoch better than most methods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A9A5F-99B5-4D66-B12E-DD6FABD448D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12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C++ windows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F0384-21A5-4EB4-96D8-E372A61DE0D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832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sensitivity of the human rater as (89+7)/(89+19+7)=83%, the PPV as (89+7)/(89+10)=97%.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A9A5F-99B5-4D66-B12E-DD6FABD448D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41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t2 is the same as the optimal threshold value found using the maximum entropy sum method and when a &gt; 1, the gray value t3 is the same as the optimal threshold value obtained by using the entropic correlation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A9A5F-99B5-4D66-B12E-DD6FABD448D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65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D3B1F-3C15-4381-B2E7-C099B680F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576DD-D5A7-4F52-B503-5E2D062D35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EF4A8-B1A0-4026-9E0F-7CD07309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ED010-C96B-4E85-A0AA-A3ACF675E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F51A1-F93C-401A-B92B-C98345758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645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B8ADB-2033-43AF-A94F-8D8F14E50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D92F5-0B07-4AE5-A942-06BC80B71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37FD1-B2AC-49D6-8697-171D293AB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A54CC-C4CF-4032-A9D0-F4A2CB6AD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181E0-C506-450A-8770-4B5DF9668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58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FB555-2A67-4ECF-BB38-70351F6E9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A074F-DAED-4749-9ABA-C8BC9FE61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2E5BE-A112-4C77-AF8A-F3C06E2DE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1FC96-9973-41A8-9573-3498C4357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C5CE8-CFCA-411E-A1BE-95318242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44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AC9CE-7F5E-4925-96E8-DB21CBF32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E067F-DAE8-41FC-8FBC-0D642F89D6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2911FD-F446-41E8-8F7E-EDA4FC0C1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10694F-B60D-4391-B223-76A6FD357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22BFB-1641-45F5-8406-0BD3826AD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87CFFA-FB00-4F4E-BE08-BF2E29289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05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B2AA4-D7FC-4B71-9B60-385E2F04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C3C4F-E959-4DBB-9499-4002E1316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EA17D6-D730-4298-9E09-98D166FDB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49B27D-01D7-4B94-B3E8-20C7B0EC03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AB1A88-1372-4019-9E4E-1C8744CEA9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ACC18B-4D96-4F79-BD69-3F81A40DA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AD62A3-B961-4E54-ADB2-7BBBC81C6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A88C94-626C-44A9-BFB6-3D1870439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511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EB80D-ED79-42C2-80C0-D1D448D21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541FF1-0303-4A19-A225-96DE93FD9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3EA546-27AE-4C1C-AFA5-22DD092B8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635AA8-D1CF-45CD-B69D-DD4F94069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63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0BDA67-856B-4C7A-BE45-F784C27DE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956BE-DAB2-44A5-875D-63F7A09E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9F494-FC2E-432D-A067-F133D0C0E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971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68850-BC5E-47B8-AA64-0AAB33656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2F563-8ABF-4831-826D-ACAE82621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42CAF-AD47-4D57-BEA4-DEC45D54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2C8B8-485A-415D-BB28-FADE2527B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6FF9C-2294-4B5A-92A9-C02AF9EFE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6016B-16E5-46AF-845D-E9635B00A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60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F5B4E-37E2-4C13-BD03-7D8D2C2E7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EE5E49-2112-4D4A-9AD5-7B8BD24E70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98D0C-9151-4593-972B-3BB12BB9B4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11D1E0-D8AA-4FBC-9ABD-F19F13E8C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E79C3-643A-405D-8C00-AA71D4E75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9E0217-01C9-4C2A-A1EF-9C9A7AFC3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36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DA49B-6220-41DC-ABF1-742F74973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F7D505-981E-4537-9346-2B001AAB24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4D698-1738-463C-8B1C-BDA4415AB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DD35C-DFE6-4192-8DCF-B775E7510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C139D-747B-4C8C-9333-65E6430C2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B9E0CE-2F93-465C-BE1F-2A870126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89BF0-18EB-4909-A21C-D59FF777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0FF6F-06E2-4525-A41B-7598E01DF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4D76D-4F2B-4713-A115-E982B3730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42052-2726-43AD-B207-BBA061EBF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42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5676" y="371510"/>
            <a:ext cx="10912883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33006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879073" y="1736726"/>
            <a:ext cx="10928280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800" b="0" i="0" baseline="0">
                <a:solidFill>
                  <a:schemeClr val="accent5">
                    <a:lumMod val="75000"/>
                  </a:schemeClr>
                </a:solidFill>
                <a:latin typeface="Open Sans Light"/>
                <a:cs typeface="Open Sans Light"/>
              </a:defRPr>
            </a:lvl1pPr>
            <a:lvl2pPr>
              <a:defRPr sz="2400" b="0" i="0" baseline="0">
                <a:solidFill>
                  <a:schemeClr val="accent5">
                    <a:lumMod val="75000"/>
                  </a:schemeClr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2000" b="0" i="0" baseline="0">
                <a:solidFill>
                  <a:schemeClr val="accent5">
                    <a:lumMod val="75000"/>
                  </a:schemeClr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accent5">
                    <a:lumMod val="75000"/>
                  </a:schemeClr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accent5">
                    <a:lumMod val="75000"/>
                  </a:schemeClr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/>
              <a:t>Bulleted content here (Open Sans Light, 28 pt.)</a:t>
            </a:r>
          </a:p>
          <a:p>
            <a:pPr lvl="1"/>
            <a:r>
              <a:rPr lang="en-US" dirty="0"/>
              <a:t>Second level (Open Sans Light, 24)</a:t>
            </a:r>
          </a:p>
          <a:p>
            <a:pPr lvl="2"/>
            <a:r>
              <a:rPr lang="en-US" dirty="0"/>
              <a:t>Third level (Open Sans Light, 20)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351" y="1363508"/>
            <a:ext cx="1471708" cy="963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2D06953-6C38-47E9-BFAD-16D5B8BDAE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84141" y="6450900"/>
            <a:ext cx="3233727" cy="16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28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bg>
      <p:bgPr>
        <a:solidFill>
          <a:srgbClr val="3300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W_W Logo_White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945854"/>
            <a:ext cx="1828800" cy="9235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112" y="6354234"/>
            <a:ext cx="3386667" cy="26670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5676" y="1332224"/>
            <a:ext cx="9296400" cy="26417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rgbClr val="E8D3A2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TITLE HERE</a:t>
            </a:r>
          </a:p>
          <a:p>
            <a:pPr lvl="0"/>
            <a:r>
              <a:rPr lang="en-US" dirty="0"/>
              <a:t>ENCODE NORMAL</a:t>
            </a:r>
          </a:p>
          <a:p>
            <a:pPr lvl="0"/>
            <a:r>
              <a:rPr lang="en-US" dirty="0"/>
              <a:t>BLACK, 50 PT. 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284" y="3973980"/>
            <a:ext cx="21336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069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78F271-EB17-4962-B488-03BF94094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7EA8AE-433F-41FD-8AF9-C3BDEF053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E2923-239A-41FC-8161-B1A5921AC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400A1-1F58-4C8D-8CDB-70BC44CC609B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429C7-CC98-462A-BD95-1E2EE7754E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1A34A-8A4A-4B8B-88B9-7135EFE9EF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EEE1B6-7E8B-44C4-ACF2-A772FC992C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10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6.gif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ivescience.com/29365-human-brain.html" TargetMode="External"/><Relationship Id="rId11" Type="http://schemas.microsoft.com/office/2007/relationships/diagramDrawing" Target="../diagrams/drawing1.xml"/><Relationship Id="rId5" Type="http://schemas.openxmlformats.org/officeDocument/2006/relationships/image" Target="../media/image8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7.gif"/><Relationship Id="rId9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999459" y="1222744"/>
            <a:ext cx="10079667" cy="2711303"/>
          </a:xfrm>
        </p:spPr>
        <p:txBody>
          <a:bodyPr>
            <a:noAutofit/>
          </a:bodyPr>
          <a:lstStyle/>
          <a:p>
            <a:r>
              <a:rPr lang="en-US" altLang="zh-CN" sz="4800" dirty="0">
                <a:solidFill>
                  <a:schemeClr val="bg1"/>
                </a:solidFill>
              </a:rPr>
              <a:t>3D intracranial artery segmentation using a convolutional autoencoder 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BDE830-F8C0-40A4-8A25-CACE529EB9DE}"/>
              </a:ext>
            </a:extLst>
          </p:cNvPr>
          <p:cNvSpPr/>
          <p:nvPr/>
        </p:nvSpPr>
        <p:spPr>
          <a:xfrm>
            <a:off x="999459" y="4299270"/>
            <a:ext cx="83315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IEEE BIBM 2017</a:t>
            </a:r>
          </a:p>
          <a:p>
            <a:r>
              <a:rPr lang="en-US" altLang="zh-CN" sz="2400" dirty="0">
                <a:solidFill>
                  <a:schemeClr val="bg1"/>
                </a:solidFill>
              </a:rPr>
              <a:t>Li Chen, </a:t>
            </a:r>
            <a:r>
              <a:rPr lang="en-US" altLang="zh-CN" sz="2400" dirty="0" err="1">
                <a:solidFill>
                  <a:schemeClr val="bg1"/>
                </a:solidFill>
              </a:rPr>
              <a:t>Yanjun</a:t>
            </a:r>
            <a:r>
              <a:rPr lang="en-US" altLang="zh-CN" sz="2400" dirty="0">
                <a:solidFill>
                  <a:schemeClr val="bg1"/>
                </a:solidFill>
              </a:rPr>
              <a:t> </a:t>
            </a:r>
            <a:r>
              <a:rPr lang="en-US" altLang="zh-CN" sz="2400" dirty="0" err="1">
                <a:solidFill>
                  <a:schemeClr val="bg1"/>
                </a:solidFill>
              </a:rPr>
              <a:t>Xie</a:t>
            </a:r>
            <a:r>
              <a:rPr lang="en-US" altLang="zh-CN" sz="2400" dirty="0">
                <a:solidFill>
                  <a:schemeClr val="bg1"/>
                </a:solidFill>
              </a:rPr>
              <a:t>, </a:t>
            </a:r>
            <a:r>
              <a:rPr lang="en-US" altLang="zh-CN" sz="2400" dirty="0" err="1">
                <a:solidFill>
                  <a:schemeClr val="bg1"/>
                </a:solidFill>
              </a:rPr>
              <a:t>Jie</a:t>
            </a:r>
            <a:r>
              <a:rPr lang="en-US" altLang="zh-CN" sz="2400" dirty="0">
                <a:solidFill>
                  <a:schemeClr val="bg1"/>
                </a:solidFill>
              </a:rPr>
              <a:t> Sun, Niranjan </a:t>
            </a:r>
            <a:r>
              <a:rPr lang="en-US" altLang="zh-CN" sz="2400" dirty="0" err="1">
                <a:solidFill>
                  <a:schemeClr val="bg1"/>
                </a:solidFill>
              </a:rPr>
              <a:t>Balu</a:t>
            </a:r>
            <a:r>
              <a:rPr lang="en-US" altLang="zh-CN" sz="2400" dirty="0">
                <a:solidFill>
                  <a:schemeClr val="bg1"/>
                </a:solidFill>
              </a:rPr>
              <a:t>, </a:t>
            </a:r>
          </a:p>
          <a:p>
            <a:r>
              <a:rPr lang="en-US" altLang="zh-CN" sz="2400" dirty="0">
                <a:solidFill>
                  <a:schemeClr val="bg1"/>
                </a:solidFill>
              </a:rPr>
              <a:t>Mahmud </a:t>
            </a:r>
            <a:r>
              <a:rPr lang="en-US" altLang="zh-CN" sz="2400" dirty="0" err="1">
                <a:solidFill>
                  <a:schemeClr val="bg1"/>
                </a:solidFill>
              </a:rPr>
              <a:t>Mossa-basha</a:t>
            </a:r>
            <a:r>
              <a:rPr lang="en-US" altLang="zh-CN" sz="2400" dirty="0">
                <a:solidFill>
                  <a:schemeClr val="bg1"/>
                </a:solidFill>
              </a:rPr>
              <a:t>, Kristi Pimentel, </a:t>
            </a:r>
          </a:p>
          <a:p>
            <a:r>
              <a:rPr lang="en-US" altLang="zh-CN" sz="2400" dirty="0">
                <a:solidFill>
                  <a:schemeClr val="bg1"/>
                </a:solidFill>
              </a:rPr>
              <a:t>Thomas </a:t>
            </a:r>
            <a:r>
              <a:rPr lang="en-US" altLang="zh-CN" sz="2400" dirty="0" err="1">
                <a:solidFill>
                  <a:schemeClr val="bg1"/>
                </a:solidFill>
              </a:rPr>
              <a:t>Hatsukami</a:t>
            </a:r>
            <a:r>
              <a:rPr lang="en-US" altLang="zh-CN" sz="2400" dirty="0">
                <a:solidFill>
                  <a:schemeClr val="bg1"/>
                </a:solidFill>
              </a:rPr>
              <a:t>, </a:t>
            </a:r>
            <a:r>
              <a:rPr lang="en-US" altLang="zh-CN" sz="2400" dirty="0" err="1">
                <a:solidFill>
                  <a:schemeClr val="bg1"/>
                </a:solidFill>
              </a:rPr>
              <a:t>Jenq-Neng</a:t>
            </a:r>
            <a:r>
              <a:rPr lang="en-US" altLang="zh-CN" sz="2400" dirty="0">
                <a:solidFill>
                  <a:schemeClr val="bg1"/>
                </a:solidFill>
              </a:rPr>
              <a:t> Hwang, and Chun Yuan</a:t>
            </a:r>
          </a:p>
          <a:p>
            <a:r>
              <a:rPr lang="en-US" altLang="zh-CN" sz="2400" dirty="0">
                <a:solidFill>
                  <a:schemeClr val="bg1"/>
                </a:solidFill>
              </a:rPr>
              <a:t>Vascular Imaging Lab</a:t>
            </a:r>
          </a:p>
        </p:txBody>
      </p:sp>
    </p:spTree>
    <p:extLst>
      <p:ext uri="{BB962C8B-B14F-4D97-AF65-F5344CB8AC3E}">
        <p14:creationId xmlns:p14="http://schemas.microsoft.com/office/powerpoint/2010/main" val="1913477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4A6066-65A2-483A-A1B4-CE536FB1E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130" y="1767217"/>
            <a:ext cx="4301790" cy="350058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2BB1C14-CBFD-4D46-B5CD-A7FE36148E53}"/>
              </a:ext>
            </a:extLst>
          </p:cNvPr>
          <p:cNvSpPr/>
          <p:nvPr/>
        </p:nvSpPr>
        <p:spPr>
          <a:xfrm>
            <a:off x="2681416" y="1488687"/>
            <a:ext cx="4821382" cy="9040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5DACF0-34D8-4D0C-941F-40672F4D25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5676" y="371510"/>
            <a:ext cx="10912883" cy="991998"/>
          </a:xfrm>
        </p:spPr>
        <p:txBody>
          <a:bodyPr>
            <a:normAutofit/>
          </a:bodyPr>
          <a:lstStyle/>
          <a:p>
            <a:r>
              <a:rPr lang="en-US" sz="4400" dirty="0"/>
              <a:t>Brain arteries tell your health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F04FF0-23D1-4960-8AC2-76F6673807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146" y="1449762"/>
            <a:ext cx="4663854" cy="3795211"/>
          </a:xfrm>
          <a:prstGeom prst="rect">
            <a:avLst/>
          </a:prstGeom>
        </p:spPr>
      </p:pic>
      <p:pic>
        <p:nvPicPr>
          <p:cNvPr id="10" name="Picture 2" descr="Image result for brain">
            <a:extLst>
              <a:ext uri="{FF2B5EF4-FFF2-40B4-BE49-F238E27FC236}">
                <a16:creationId xmlns:a16="http://schemas.microsoft.com/office/drawing/2014/main" id="{132DBEE9-42DA-4A4A-8C31-8AA75ED03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59400"/>
            <a:ext cx="2363905" cy="157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E43B63F-F494-414F-8401-09E48D7E2F1C}"/>
              </a:ext>
            </a:extLst>
          </p:cNvPr>
          <p:cNvSpPr/>
          <p:nvPr/>
        </p:nvSpPr>
        <p:spPr>
          <a:xfrm>
            <a:off x="2130125" y="3256239"/>
            <a:ext cx="550687" cy="3522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C218803-DCE7-4164-AEC3-96ED5297401F}"/>
              </a:ext>
            </a:extLst>
          </p:cNvPr>
          <p:cNvSpPr/>
          <p:nvPr/>
        </p:nvSpPr>
        <p:spPr>
          <a:xfrm>
            <a:off x="7153640" y="3256239"/>
            <a:ext cx="537963" cy="3522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F77E4D-E1BF-4163-917E-684ED1AF8DFC}"/>
              </a:ext>
            </a:extLst>
          </p:cNvPr>
          <p:cNvSpPr txBox="1"/>
          <p:nvPr/>
        </p:nvSpPr>
        <p:spPr>
          <a:xfrm>
            <a:off x="1159139" y="1463588"/>
            <a:ext cx="4363825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3D time-of-flight (TOF) </a:t>
            </a:r>
          </a:p>
          <a:p>
            <a:pPr algn="ctr"/>
            <a:r>
              <a:rPr lang="en-US" sz="2000" dirty="0"/>
              <a:t>magnetic resonance angiography (MRA)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92FD34-08E0-4972-B76E-0CA0B415D240}"/>
              </a:ext>
            </a:extLst>
          </p:cNvPr>
          <p:cNvSpPr txBox="1"/>
          <p:nvPr/>
        </p:nvSpPr>
        <p:spPr>
          <a:xfrm>
            <a:off x="6393033" y="1463588"/>
            <a:ext cx="293624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Medical Image processing machine learning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6197A3-E932-4995-978E-AA0B4B49832C}"/>
              </a:ext>
            </a:extLst>
          </p:cNvPr>
          <p:cNvSpPr/>
          <p:nvPr/>
        </p:nvSpPr>
        <p:spPr>
          <a:xfrm>
            <a:off x="528114" y="6120561"/>
            <a:ext cx="71023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Brain image from: </a:t>
            </a:r>
            <a:r>
              <a:rPr lang="en-US" dirty="0">
                <a:hlinkClick r:id="rId6"/>
              </a:rPr>
              <a:t>https://www.livescience.com/29365-human-brain.html</a:t>
            </a:r>
            <a:endParaRPr lang="en-US" dirty="0"/>
          </a:p>
          <a:p>
            <a:r>
              <a:rPr lang="en-US" dirty="0"/>
              <a:t>TOF image from Vascular imaging lab, UW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7AC33C-3F79-44E2-9D40-840032A604E7}"/>
              </a:ext>
            </a:extLst>
          </p:cNvPr>
          <p:cNvSpPr/>
          <p:nvPr/>
        </p:nvSpPr>
        <p:spPr>
          <a:xfrm>
            <a:off x="2587336" y="4340930"/>
            <a:ext cx="4821382" cy="10727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76B7FC3D-ACC5-48A5-94E3-4A2E183229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4345886"/>
              </p:ext>
            </p:extLst>
          </p:nvPr>
        </p:nvGraphicFramePr>
        <p:xfrm>
          <a:off x="3566425" y="4857800"/>
          <a:ext cx="8433597" cy="1212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9946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Graphic spid="1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EE2BB8-6898-43E2-8794-AA99B2202D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3D vessel segmentation methods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EB9EA-0CAE-4FB9-9362-BEE0A6937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9073" y="1736727"/>
            <a:ext cx="10928280" cy="3353434"/>
          </a:xfrm>
        </p:spPr>
        <p:txBody>
          <a:bodyPr/>
          <a:lstStyle/>
          <a:p>
            <a:r>
              <a:rPr lang="en-US" dirty="0"/>
              <a:t>Filter based methods</a:t>
            </a:r>
          </a:p>
          <a:p>
            <a:pPr lvl="1"/>
            <a:r>
              <a:rPr lang="en-US" dirty="0"/>
              <a:t>Frangi filter [1]</a:t>
            </a:r>
          </a:p>
          <a:p>
            <a:pPr lvl="1"/>
            <a:r>
              <a:rPr lang="en-US" dirty="0"/>
              <a:t>Sato filter [2]</a:t>
            </a:r>
          </a:p>
          <a:p>
            <a:r>
              <a:rPr lang="en-US" dirty="0"/>
              <a:t>Region growing </a:t>
            </a:r>
            <a:r>
              <a:rPr lang="en-US" altLang="zh-CN" dirty="0"/>
              <a:t>methods</a:t>
            </a:r>
          </a:p>
          <a:p>
            <a:r>
              <a:rPr lang="en-US" altLang="zh-CN" dirty="0"/>
              <a:t>Thresholding methods</a:t>
            </a:r>
          </a:p>
          <a:p>
            <a:pPr lvl="1"/>
            <a:r>
              <a:rPr lang="en-US" dirty="0"/>
              <a:t>Slice based: Renyi [3]</a:t>
            </a:r>
          </a:p>
          <a:p>
            <a:pPr lvl="1"/>
            <a:r>
              <a:rPr lang="en-US" dirty="0"/>
              <a:t>Regional based: Phansalkar [4]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6F1EE2-610F-4A1A-9631-2C6A81AE7F01}"/>
              </a:ext>
            </a:extLst>
          </p:cNvPr>
          <p:cNvSpPr txBox="1"/>
          <p:nvPr/>
        </p:nvSpPr>
        <p:spPr>
          <a:xfrm>
            <a:off x="506819" y="5463380"/>
            <a:ext cx="6644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[1] Frangi, et.al. 1998, MICCAI</a:t>
            </a:r>
          </a:p>
          <a:p>
            <a:r>
              <a:rPr lang="en-US" dirty="0"/>
              <a:t>[2] Sato, et.al. 1998, Medical Image Analysis</a:t>
            </a:r>
          </a:p>
          <a:p>
            <a:r>
              <a:rPr lang="en-US" dirty="0"/>
              <a:t>[3] </a:t>
            </a:r>
            <a:r>
              <a:rPr lang="en-US" dirty="0" err="1"/>
              <a:t>Kapur</a:t>
            </a:r>
            <a:r>
              <a:rPr lang="en-US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et.al. 1985, Graphical Models and Image Processing</a:t>
            </a:r>
          </a:p>
          <a:p>
            <a:r>
              <a:rPr lang="en-US" dirty="0"/>
              <a:t>[4] Phansalkar, et.al. 2011, ICCSP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D3007C-363A-493F-930E-004BBB15D7B1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127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A3BE74-6575-435A-A70D-A073642121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/>
              <a:t>Convolutional neural network (CNN) in medical image segmentation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0449D-0930-4462-B349-9603F0AE96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650" y="1736726"/>
            <a:ext cx="7028409" cy="4290785"/>
          </a:xfrm>
        </p:spPr>
        <p:txBody>
          <a:bodyPr>
            <a:normAutofit/>
          </a:bodyPr>
          <a:lstStyle/>
          <a:p>
            <a:r>
              <a:rPr lang="en-US" dirty="0"/>
              <a:t>2D retinal vessel [1] </a:t>
            </a:r>
          </a:p>
          <a:p>
            <a:pPr lvl="1"/>
            <a:r>
              <a:rPr lang="en-US" dirty="0"/>
              <a:t>Significantly outperform previous algorithms </a:t>
            </a:r>
          </a:p>
          <a:p>
            <a:pPr lvl="1"/>
            <a:r>
              <a:rPr lang="en-US" dirty="0"/>
              <a:t>Area under ROC curve (AUC) &gt;0.99</a:t>
            </a:r>
          </a:p>
          <a:p>
            <a:r>
              <a:rPr lang="en-US" dirty="0"/>
              <a:t>3D brain tumor [2]</a:t>
            </a:r>
          </a:p>
          <a:p>
            <a:pPr lvl="1"/>
            <a:r>
              <a:rPr lang="en-US" dirty="0"/>
              <a:t>First position in Brain Tumor Segmentation Challenge 2013 database (BRATS 2013)</a:t>
            </a:r>
          </a:p>
          <a:p>
            <a:r>
              <a:rPr lang="en-US" dirty="0"/>
              <a:t>Drawbacks</a:t>
            </a:r>
          </a:p>
          <a:p>
            <a:pPr lvl="1"/>
            <a:r>
              <a:rPr lang="en-US" dirty="0"/>
              <a:t>Redundancy due to overlapping patches</a:t>
            </a:r>
          </a:p>
          <a:p>
            <a:pPr lvl="1"/>
            <a:r>
              <a:rPr lang="en-US" dirty="0"/>
              <a:t>Trade-off between localization accuracy and the use of context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72D94E-2592-44BE-B6A2-A3F0DAB306BF}"/>
              </a:ext>
            </a:extLst>
          </p:cNvPr>
          <p:cNvSpPr/>
          <p:nvPr/>
        </p:nvSpPr>
        <p:spPr>
          <a:xfrm>
            <a:off x="594650" y="6027511"/>
            <a:ext cx="44096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[1] </a:t>
            </a:r>
            <a:r>
              <a:rPr lang="en-US" dirty="0" err="1"/>
              <a:t>Liskowski</a:t>
            </a:r>
            <a:r>
              <a:rPr lang="en-US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et.al.</a:t>
            </a:r>
            <a:r>
              <a:rPr lang="zh-CN" altLang="en-US" dirty="0"/>
              <a:t> </a:t>
            </a:r>
            <a:r>
              <a:rPr lang="en-US" altLang="zh-CN" dirty="0"/>
              <a:t>2016,</a:t>
            </a:r>
            <a:r>
              <a:rPr lang="zh-CN" altLang="en-US" dirty="0"/>
              <a:t> </a:t>
            </a:r>
            <a:r>
              <a:rPr lang="en-US" altLang="zh-CN" dirty="0"/>
              <a:t>IEEE</a:t>
            </a:r>
            <a:r>
              <a:rPr lang="zh-CN" altLang="en-US" dirty="0"/>
              <a:t> </a:t>
            </a:r>
            <a:r>
              <a:rPr lang="en-US" altLang="zh-CN" dirty="0"/>
              <a:t>Trans Med </a:t>
            </a:r>
            <a:r>
              <a:rPr lang="en-US" altLang="zh-CN" dirty="0" err="1"/>
              <a:t>Img</a:t>
            </a:r>
            <a:endParaRPr lang="en-US" altLang="zh-CN" dirty="0"/>
          </a:p>
          <a:p>
            <a:r>
              <a:rPr lang="en-US" dirty="0"/>
              <a:t>[2] Pinto, et.al. 2016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IEEE</a:t>
            </a:r>
            <a:r>
              <a:rPr lang="zh-CN" altLang="en-US" dirty="0"/>
              <a:t> </a:t>
            </a:r>
            <a:r>
              <a:rPr lang="en-US" altLang="zh-CN" dirty="0"/>
              <a:t>Trans Med </a:t>
            </a:r>
            <a:r>
              <a:rPr lang="en-US" altLang="zh-CN" dirty="0" err="1"/>
              <a:t>Img</a:t>
            </a:r>
            <a:endParaRPr lang="en-US" altLang="zh-C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C89947-E2B3-49DB-8975-F872FE0A206E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4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E0EDEF-BE82-4519-B9A0-D37EF3E166C5}"/>
              </a:ext>
            </a:extLst>
          </p:cNvPr>
          <p:cNvSpPr/>
          <p:nvPr/>
        </p:nvSpPr>
        <p:spPr>
          <a:xfrm>
            <a:off x="7471064" y="5763998"/>
            <a:ext cx="43362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Examples of segmentations and network structures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656A77-5BBB-4BBB-A470-3297E9E63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584886" y="1385674"/>
            <a:ext cx="4357504" cy="1933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91A761-7878-4DFF-B4EA-0CA0F2F671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069"/>
          <a:stretch/>
        </p:blipFill>
        <p:spPr>
          <a:xfrm>
            <a:off x="7584886" y="3592358"/>
            <a:ext cx="2463234" cy="21598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B0CE39-DFBE-4993-9CE3-791A74C48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92828" y="3539489"/>
            <a:ext cx="1914525" cy="2228850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6688BEDE-B270-4B6B-80EA-BCAEC4F9621D}"/>
              </a:ext>
            </a:extLst>
          </p:cNvPr>
          <p:cNvSpPr/>
          <p:nvPr/>
        </p:nvSpPr>
        <p:spPr>
          <a:xfrm>
            <a:off x="9639208" y="2337955"/>
            <a:ext cx="253620" cy="2493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A3BE74-6575-435A-A70D-A073642121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Convolutional autoencoder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80449D-0930-4462-B349-9603F0AE96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9073" y="1736726"/>
            <a:ext cx="6547887" cy="4953588"/>
          </a:xfrm>
        </p:spPr>
        <p:txBody>
          <a:bodyPr>
            <a:normAutofit/>
          </a:bodyPr>
          <a:lstStyle/>
          <a:p>
            <a:r>
              <a:rPr lang="en-US" dirty="0"/>
              <a:t>Auto-encoder (AE) [1]</a:t>
            </a:r>
          </a:p>
          <a:p>
            <a:pPr lvl="1"/>
            <a:r>
              <a:rPr lang="en-US" dirty="0"/>
              <a:t>Unsupervised learning of efficient coding</a:t>
            </a:r>
          </a:p>
          <a:p>
            <a:pPr lvl="1"/>
            <a:r>
              <a:rPr lang="en-US" dirty="0"/>
              <a:t>Same input and output</a:t>
            </a:r>
          </a:p>
          <a:p>
            <a:r>
              <a:rPr lang="en-US" dirty="0"/>
              <a:t>Denoising auto-encoder (DAE) [2]</a:t>
            </a:r>
          </a:p>
          <a:p>
            <a:pPr lvl="1"/>
            <a:r>
              <a:rPr lang="en-US" dirty="0"/>
              <a:t>Partially corrupted input </a:t>
            </a:r>
          </a:p>
          <a:p>
            <a:pPr lvl="1"/>
            <a:r>
              <a:rPr lang="en-US" dirty="0"/>
              <a:t>Train to recover the original input</a:t>
            </a:r>
          </a:p>
          <a:p>
            <a:r>
              <a:rPr lang="en-US" dirty="0"/>
              <a:t>Convolutional autoencoder (CAE)</a:t>
            </a:r>
          </a:p>
          <a:p>
            <a:pPr lvl="1"/>
            <a:r>
              <a:rPr lang="en-US" dirty="0"/>
              <a:t>Replace fully connected layers by convolutional layers</a:t>
            </a:r>
          </a:p>
          <a:p>
            <a:pPr lvl="1"/>
            <a:r>
              <a:rPr lang="en-US" dirty="0"/>
              <a:t>Use labeled image as output</a:t>
            </a:r>
          </a:p>
          <a:p>
            <a:pPr lvl="1"/>
            <a:r>
              <a:rPr lang="en-US" dirty="0"/>
              <a:t>Supervised learning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C89947-E2B3-49DB-8975-F872FE0A206E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5</a:t>
            </a:fld>
            <a:endParaRPr lang="en-US" dirty="0"/>
          </a:p>
        </p:txBody>
      </p:sp>
      <p:pic>
        <p:nvPicPr>
          <p:cNvPr id="1026" name="Picture 2" descr="Image result">
            <a:extLst>
              <a:ext uri="{FF2B5EF4-FFF2-40B4-BE49-F238E27FC236}">
                <a16:creationId xmlns:a16="http://schemas.microsoft.com/office/drawing/2014/main" id="{5E1311F2-CE7E-41D8-9013-E11E8B1EFB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6"/>
          <a:stretch/>
        </p:blipFill>
        <p:spPr bwMode="auto">
          <a:xfrm>
            <a:off x="7426960" y="1163453"/>
            <a:ext cx="4765040" cy="373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E0F18F-B6E3-4EE2-B6EE-6A2AC3D52E1B}"/>
              </a:ext>
            </a:extLst>
          </p:cNvPr>
          <p:cNvSpPr txBox="1"/>
          <p:nvPr/>
        </p:nvSpPr>
        <p:spPr>
          <a:xfrm>
            <a:off x="7601092" y="4698399"/>
            <a:ext cx="4416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Auto-encoder structure (from Wikipedia)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BDE638-8B58-468B-9495-0D88035096A1}"/>
              </a:ext>
            </a:extLst>
          </p:cNvPr>
          <p:cNvSpPr txBox="1"/>
          <p:nvPr/>
        </p:nvSpPr>
        <p:spPr>
          <a:xfrm>
            <a:off x="7508269" y="5432746"/>
            <a:ext cx="3880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[1] </a:t>
            </a:r>
            <a:r>
              <a:rPr lang="en-US" dirty="0" err="1"/>
              <a:t>Rumelhart</a:t>
            </a:r>
            <a:r>
              <a:rPr lang="en-US" dirty="0"/>
              <a:t>, et.al. Parallel Distributed Processing. 1986</a:t>
            </a:r>
          </a:p>
          <a:p>
            <a:r>
              <a:rPr lang="en-US" dirty="0"/>
              <a:t>[2] Vincent, et.al. ICML 2008</a:t>
            </a:r>
          </a:p>
        </p:txBody>
      </p:sp>
    </p:spTree>
    <p:extLst>
      <p:ext uri="{BB962C8B-B14F-4D97-AF65-F5344CB8AC3E}">
        <p14:creationId xmlns:p14="http://schemas.microsoft.com/office/powerpoint/2010/main" val="3236176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0D866A-CFF7-4A57-9BCD-957FD29023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400" dirty="0"/>
              <a:t>Challenges ahead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A0327-BA00-4FCD-A3AA-0A38A6B52A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455" y="1726335"/>
            <a:ext cx="6761892" cy="4362738"/>
          </a:xfrm>
        </p:spPr>
        <p:txBody>
          <a:bodyPr/>
          <a:lstStyle/>
          <a:p>
            <a:r>
              <a:rPr lang="en-US" dirty="0"/>
              <a:t>TOF MRA is a widely available MRA sequence for </a:t>
            </a:r>
            <a:r>
              <a:rPr lang="en-US" altLang="zh-CN" dirty="0"/>
              <a:t>diagnosis</a:t>
            </a:r>
            <a:endParaRPr lang="en-US" dirty="0"/>
          </a:p>
          <a:p>
            <a:r>
              <a:rPr lang="en-US" dirty="0"/>
              <a:t>However, </a:t>
            </a:r>
          </a:p>
          <a:p>
            <a:pPr lvl="1"/>
            <a:r>
              <a:rPr lang="en-US" altLang="zh-CN" dirty="0"/>
              <a:t>No good labeled images</a:t>
            </a:r>
          </a:p>
          <a:p>
            <a:pPr lvl="2"/>
            <a:r>
              <a:rPr lang="en-US" altLang="zh-CN" dirty="0"/>
              <a:t>No public dataset</a:t>
            </a:r>
          </a:p>
          <a:p>
            <a:pPr lvl="2"/>
            <a:r>
              <a:rPr lang="en-US" altLang="zh-CN" dirty="0"/>
              <a:t>Manual segmentation difficult</a:t>
            </a:r>
          </a:p>
          <a:p>
            <a:pPr lvl="1"/>
            <a:r>
              <a:rPr lang="en-US" dirty="0"/>
              <a:t>Large dimension of image/network</a:t>
            </a:r>
          </a:p>
          <a:p>
            <a:pPr lvl="1"/>
            <a:r>
              <a:rPr lang="en-US" dirty="0"/>
              <a:t>Small training dataset</a:t>
            </a:r>
          </a:p>
          <a:p>
            <a:pPr lvl="1"/>
            <a:r>
              <a:rPr lang="en-US" dirty="0"/>
              <a:t>No arteries in most area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CA8950-2C4F-4463-A8B8-35663545B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667" y="1363508"/>
            <a:ext cx="3842639" cy="3842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07F718-9109-4E28-8AE8-5EFBFD0848B3}"/>
              </a:ext>
            </a:extLst>
          </p:cNvPr>
          <p:cNvSpPr txBox="1"/>
          <p:nvPr/>
        </p:nvSpPr>
        <p:spPr>
          <a:xfrm>
            <a:off x="8241529" y="5206147"/>
            <a:ext cx="298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One slice of original 3D TOF MRA image</a:t>
            </a:r>
            <a:endParaRPr lang="en-US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2CF1A0-E2D6-499C-97DA-22B707073B88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4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0C6679-B5EC-498F-8D1F-8BF093FA95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Creating label</a:t>
            </a:r>
            <a:r>
              <a:rPr lang="en-US" altLang="zh-CN" sz="4400" dirty="0"/>
              <a:t>ed</a:t>
            </a:r>
            <a:r>
              <a:rPr lang="en-US" sz="4400" dirty="0"/>
              <a:t>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2620E5-6CF4-4AD7-ACF1-A158589E81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9074" y="1736726"/>
            <a:ext cx="8333752" cy="4471034"/>
          </a:xfrm>
        </p:spPr>
        <p:txBody>
          <a:bodyPr>
            <a:normAutofit/>
          </a:bodyPr>
          <a:lstStyle/>
          <a:p>
            <a:r>
              <a:rPr lang="en-US" dirty="0"/>
              <a:t>49 cases 3D TOF MRA images of brain </a:t>
            </a:r>
          </a:p>
          <a:p>
            <a:pPr lvl="1"/>
            <a:r>
              <a:rPr lang="en-US" dirty="0"/>
              <a:t>Size: 620*620*243 </a:t>
            </a:r>
            <a:r>
              <a:rPr lang="en-US" dirty="0" err="1"/>
              <a:t>isotropically</a:t>
            </a:r>
            <a:r>
              <a:rPr lang="en-US" dirty="0"/>
              <a:t> re-sliced</a:t>
            </a:r>
          </a:p>
          <a:p>
            <a:pPr lvl="1"/>
            <a:r>
              <a:rPr lang="en-US" dirty="0"/>
              <a:t>Resolution: 0.297 mm</a:t>
            </a:r>
            <a:r>
              <a:rPr lang="en-US" baseline="30000" dirty="0"/>
              <a:t>3</a:t>
            </a:r>
            <a:r>
              <a:rPr lang="en-US" dirty="0"/>
              <a:t>/voxel</a:t>
            </a:r>
          </a:p>
          <a:p>
            <a:pPr lvl="1"/>
            <a:r>
              <a:rPr lang="en-US" dirty="0"/>
              <a:t>Training 46 cases, Validation 2 cases, Test 1 case</a:t>
            </a:r>
          </a:p>
          <a:p>
            <a:r>
              <a:rPr lang="en-US" altLang="zh-CN" dirty="0"/>
              <a:t>Labeled</a:t>
            </a:r>
            <a:r>
              <a:rPr lang="en-US" dirty="0"/>
              <a:t> by a semi-automated technique: </a:t>
            </a:r>
            <a:r>
              <a:rPr lang="en-US" altLang="zh-CN" dirty="0"/>
              <a:t>iCafe [1] </a:t>
            </a:r>
          </a:p>
          <a:p>
            <a:pPr lvl="1"/>
            <a:r>
              <a:rPr lang="en-US" dirty="0"/>
              <a:t>Arteries traced by an active contour model [2] as tubular structures</a:t>
            </a:r>
          </a:p>
          <a:p>
            <a:pPr lvl="1"/>
            <a:r>
              <a:rPr lang="en-US" dirty="0"/>
              <a:t>Edited by experienced iCafe user</a:t>
            </a:r>
          </a:p>
          <a:p>
            <a:pPr lvl="1"/>
            <a:r>
              <a:rPr lang="en-US" dirty="0"/>
              <a:t>Validated by experienced neuro-radiologist</a:t>
            </a:r>
          </a:p>
          <a:p>
            <a:r>
              <a:rPr lang="en-US" dirty="0"/>
              <a:t>Fill inside of tubes as binary labeled images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D297CD-0E19-4F21-AB26-7BE687CBBF12}"/>
              </a:ext>
            </a:extLst>
          </p:cNvPr>
          <p:cNvSpPr txBox="1">
            <a:spLocks/>
          </p:cNvSpPr>
          <p:nvPr/>
        </p:nvSpPr>
        <p:spPr>
          <a:xfrm>
            <a:off x="625136" y="2749987"/>
            <a:ext cx="687265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383397-C470-4A0C-8C1E-A4C7A1F97968}"/>
              </a:ext>
            </a:extLst>
          </p:cNvPr>
          <p:cNvSpPr txBox="1"/>
          <p:nvPr/>
        </p:nvSpPr>
        <p:spPr>
          <a:xfrm>
            <a:off x="357761" y="6088650"/>
            <a:ext cx="4602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[1] Chen, et.al. 2017, </a:t>
            </a:r>
            <a:r>
              <a:rPr lang="en-US" dirty="0" err="1"/>
              <a:t>Mag</a:t>
            </a:r>
            <a:r>
              <a:rPr lang="en-US" altLang="zh-CN" dirty="0" err="1"/>
              <a:t>n</a:t>
            </a:r>
            <a:r>
              <a:rPr lang="en-US" dirty="0"/>
              <a:t> </a:t>
            </a:r>
            <a:r>
              <a:rPr lang="en-US" dirty="0" err="1"/>
              <a:t>Reson</a:t>
            </a:r>
            <a:r>
              <a:rPr lang="en-US" dirty="0"/>
              <a:t> Med</a:t>
            </a:r>
          </a:p>
          <a:p>
            <a:r>
              <a:rPr lang="en-US" dirty="0"/>
              <a:t>[2] Wang, et.al. 2011, </a:t>
            </a:r>
            <a:r>
              <a:rPr lang="en-US" dirty="0" err="1"/>
              <a:t>Neuroinformatics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CFAD26-1864-4905-8E85-BBE41E394C98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FCCA51-A136-4335-8713-17A551B9B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2640" y="2332519"/>
            <a:ext cx="1956986" cy="19569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A7DC54-2F6B-4917-8BAC-374FCDCE25A8}"/>
              </a:ext>
            </a:extLst>
          </p:cNvPr>
          <p:cNvSpPr txBox="1"/>
          <p:nvPr/>
        </p:nvSpPr>
        <p:spPr>
          <a:xfrm>
            <a:off x="9212826" y="4612185"/>
            <a:ext cx="2871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An example traced artery</a:t>
            </a:r>
          </a:p>
        </p:txBody>
      </p:sp>
    </p:spTree>
    <p:extLst>
      <p:ext uri="{BB962C8B-B14F-4D97-AF65-F5344CB8AC3E}">
        <p14:creationId xmlns:p14="http://schemas.microsoft.com/office/powerpoint/2010/main" val="246634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Using patch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79073" y="1558635"/>
            <a:ext cx="7770796" cy="4852555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Use small 3D patches (cubic of 16) </a:t>
            </a:r>
          </a:p>
          <a:p>
            <a:pPr lvl="1"/>
            <a:r>
              <a:rPr lang="en-US" dirty="0">
                <a:sym typeface="Arial"/>
              </a:rPr>
              <a:t>R</a:t>
            </a:r>
            <a:r>
              <a:rPr lang="en-US" dirty="0"/>
              <a:t>egional similarities of artery structures</a:t>
            </a:r>
          </a:p>
          <a:p>
            <a:pPr lvl="1"/>
            <a:r>
              <a:rPr lang="en-US" dirty="0"/>
              <a:t>Artery diameter rarely exceeds 16 pixels</a:t>
            </a:r>
          </a:p>
          <a:p>
            <a:pPr lvl="1"/>
            <a:r>
              <a:rPr lang="en-US" dirty="0">
                <a:sym typeface="Arial"/>
              </a:rPr>
              <a:t>Simpler network structure</a:t>
            </a:r>
          </a:p>
          <a:p>
            <a:pPr lvl="1"/>
            <a:r>
              <a:rPr lang="en-US" dirty="0">
                <a:sym typeface="Arial"/>
              </a:rPr>
              <a:t>More training samples</a:t>
            </a:r>
          </a:p>
          <a:p>
            <a:pPr lvl="1"/>
            <a:r>
              <a:rPr lang="en-US" dirty="0">
                <a:sym typeface="Arial"/>
              </a:rPr>
              <a:t>Memory and calculation concern</a:t>
            </a:r>
          </a:p>
          <a:p>
            <a:r>
              <a:rPr lang="en-US" dirty="0"/>
              <a:t>Location information saved</a:t>
            </a:r>
          </a:p>
          <a:p>
            <a:pPr lvl="1"/>
            <a:r>
              <a:rPr lang="en-US" dirty="0"/>
              <a:t>Normalized 3D position of center pixel</a:t>
            </a:r>
          </a:p>
          <a:p>
            <a:r>
              <a:rPr lang="en-US" dirty="0"/>
              <a:t>Different stride size to balance classes</a:t>
            </a:r>
          </a:p>
          <a:p>
            <a:pPr lvl="1"/>
            <a:r>
              <a:rPr lang="en-US" dirty="0"/>
              <a:t>Small stride extract artery patch</a:t>
            </a:r>
          </a:p>
          <a:p>
            <a:pPr lvl="1"/>
            <a:r>
              <a:rPr lang="en-US" dirty="0"/>
              <a:t>Large stride extract non-artery patch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16E78-4BC2-4A37-9DCF-930DC0E61622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8</a:t>
            </a:fld>
            <a:endParaRPr lang="en-US" dirty="0"/>
          </a:p>
        </p:txBody>
      </p:sp>
      <p:pic>
        <p:nvPicPr>
          <p:cNvPr id="8" name="Shape 200" descr="A close up of a bottle  Description generated with low confidence">
            <a:extLst>
              <a:ext uri="{FF2B5EF4-FFF2-40B4-BE49-F238E27FC236}">
                <a16:creationId xmlns:a16="http://schemas.microsoft.com/office/drawing/2014/main" id="{162CD1F2-2E5C-4F78-88DF-2CA8224A869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9869" y="1476953"/>
            <a:ext cx="2745979" cy="2745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4" descr="Image result for cubic">
            <a:extLst>
              <a:ext uri="{FF2B5EF4-FFF2-40B4-BE49-F238E27FC236}">
                <a16:creationId xmlns:a16="http://schemas.microsoft.com/office/drawing/2014/main" id="{EA8027AA-90D2-47FF-A336-459630DA6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869" y="1983009"/>
            <a:ext cx="655919" cy="65591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</p:pic>
      <p:pic>
        <p:nvPicPr>
          <p:cNvPr id="10" name="Picture 4" descr="Image result for cubic">
            <a:extLst>
              <a:ext uri="{FF2B5EF4-FFF2-40B4-BE49-F238E27FC236}">
                <a16:creationId xmlns:a16="http://schemas.microsoft.com/office/drawing/2014/main" id="{A468B388-F697-48D7-A29F-684E90F14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828" y="1983009"/>
            <a:ext cx="655919" cy="65591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Picture 4" descr="Image result for cubic">
            <a:extLst>
              <a:ext uri="{FF2B5EF4-FFF2-40B4-BE49-F238E27FC236}">
                <a16:creationId xmlns:a16="http://schemas.microsoft.com/office/drawing/2014/main" id="{0629CAE1-D7DE-4B0F-9AA2-DBF11F36C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787" y="1983009"/>
            <a:ext cx="655919" cy="65591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4" descr="Image result for cubic">
            <a:extLst>
              <a:ext uri="{FF2B5EF4-FFF2-40B4-BE49-F238E27FC236}">
                <a16:creationId xmlns:a16="http://schemas.microsoft.com/office/drawing/2014/main" id="{8CC1FE96-32E2-45B0-B41E-CF550970F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746" y="1983009"/>
            <a:ext cx="655919" cy="65591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4" descr="Image result for cubic">
            <a:extLst>
              <a:ext uri="{FF2B5EF4-FFF2-40B4-BE49-F238E27FC236}">
                <a16:creationId xmlns:a16="http://schemas.microsoft.com/office/drawing/2014/main" id="{728258D1-50DA-4A23-970D-E764A4002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706" y="1995835"/>
            <a:ext cx="655919" cy="65591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Picture 4" descr="Image result for cubic">
            <a:extLst>
              <a:ext uri="{FF2B5EF4-FFF2-40B4-BE49-F238E27FC236}">
                <a16:creationId xmlns:a16="http://schemas.microsoft.com/office/drawing/2014/main" id="{39695635-E06E-47F4-B764-AA70357F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9665" y="1995835"/>
            <a:ext cx="655919" cy="65591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Picture 4" descr="Image result for cubic">
            <a:extLst>
              <a:ext uri="{FF2B5EF4-FFF2-40B4-BE49-F238E27FC236}">
                <a16:creationId xmlns:a16="http://schemas.microsoft.com/office/drawing/2014/main" id="{7BBE06BD-E8C5-43A2-94BF-5D5E6F10D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951" y="2015932"/>
            <a:ext cx="655919" cy="65591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Picture 4" descr="Image result for cubic">
            <a:extLst>
              <a:ext uri="{FF2B5EF4-FFF2-40B4-BE49-F238E27FC236}">
                <a16:creationId xmlns:a16="http://schemas.microsoft.com/office/drawing/2014/main" id="{EFAF387B-B4B5-442B-8A40-5519E1E22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3910" y="2015932"/>
            <a:ext cx="655919" cy="65591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</p:pic>
      <p:pic>
        <p:nvPicPr>
          <p:cNvPr id="17" name="Picture 4" descr="Image result for cubic">
            <a:extLst>
              <a:ext uri="{FF2B5EF4-FFF2-40B4-BE49-F238E27FC236}">
                <a16:creationId xmlns:a16="http://schemas.microsoft.com/office/drawing/2014/main" id="{5A528B60-3445-4FE4-80CF-C26C11959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9869" y="3484799"/>
            <a:ext cx="655919" cy="65591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Picture 4" descr="Image result for cubic">
            <a:extLst>
              <a:ext uri="{FF2B5EF4-FFF2-40B4-BE49-F238E27FC236}">
                <a16:creationId xmlns:a16="http://schemas.microsoft.com/office/drawing/2014/main" id="{6D7F124C-9654-4E9F-85E4-598F2CD7F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787" y="3484799"/>
            <a:ext cx="655919" cy="65591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</p:pic>
      <p:pic>
        <p:nvPicPr>
          <p:cNvPr id="19" name="Picture 4" descr="Image result for cubic">
            <a:extLst>
              <a:ext uri="{FF2B5EF4-FFF2-40B4-BE49-F238E27FC236}">
                <a16:creationId xmlns:a16="http://schemas.microsoft.com/office/drawing/2014/main" id="{6EEB2B12-7D66-4928-83CC-458CD9D6B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706" y="3497625"/>
            <a:ext cx="655919" cy="65591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</p:pic>
      <p:pic>
        <p:nvPicPr>
          <p:cNvPr id="20" name="Picture 4" descr="Image result for cubic">
            <a:extLst>
              <a:ext uri="{FF2B5EF4-FFF2-40B4-BE49-F238E27FC236}">
                <a16:creationId xmlns:a16="http://schemas.microsoft.com/office/drawing/2014/main" id="{D21B77B1-24E3-4614-B942-F8E68A9CF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5951" y="3517722"/>
            <a:ext cx="655919" cy="65591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19984B6-7E9A-4EA5-8B70-F66D490AE23D}"/>
              </a:ext>
            </a:extLst>
          </p:cNvPr>
          <p:cNvSpPr txBox="1"/>
          <p:nvPr/>
        </p:nvSpPr>
        <p:spPr>
          <a:xfrm>
            <a:off x="8509635" y="4438745"/>
            <a:ext cx="35600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1. Small sliding stride to extract artery patches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4CA761-9715-4FD9-A186-8D4CA1C28930}"/>
              </a:ext>
            </a:extLst>
          </p:cNvPr>
          <p:cNvSpPr/>
          <p:nvPr/>
        </p:nvSpPr>
        <p:spPr>
          <a:xfrm>
            <a:off x="8509635" y="5163953"/>
            <a:ext cx="3470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2. Large sliding stride to extract </a:t>
            </a:r>
            <a:r>
              <a:rPr lang="en-US" altLang="zh-CN" sz="2000" dirty="0"/>
              <a:t>similar number of</a:t>
            </a:r>
            <a:r>
              <a:rPr lang="en-US" sz="2000" dirty="0"/>
              <a:t> non-artery patches</a:t>
            </a:r>
          </a:p>
        </p:txBody>
      </p:sp>
    </p:spTree>
    <p:extLst>
      <p:ext uri="{BB962C8B-B14F-4D97-AF65-F5344CB8AC3E}">
        <p14:creationId xmlns:p14="http://schemas.microsoft.com/office/powerpoint/2010/main" val="239010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F11E23-53EA-46FA-A95B-2C79C9ADB8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sz="4400" dirty="0"/>
              <a:t>Sample of label</a:t>
            </a:r>
            <a:r>
              <a:rPr lang="en-US" altLang="zh-CN" sz="4400" dirty="0"/>
              <a:t>ed</a:t>
            </a:r>
            <a:r>
              <a:rPr lang="en-US" sz="4400" dirty="0"/>
              <a:t> image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237655-D785-4F47-9A8E-CF5ACC48B60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65617" b="3911"/>
          <a:stretch/>
        </p:blipFill>
        <p:spPr bwMode="auto">
          <a:xfrm>
            <a:off x="1598059" y="1681050"/>
            <a:ext cx="2298434" cy="2526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B4E378-504A-42A0-9202-79520EC5F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775" y="1924890"/>
            <a:ext cx="2903962" cy="29039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E90762-11DD-4BE2-A4C2-52E2BCCAF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277" y="1924890"/>
            <a:ext cx="2903962" cy="29039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21E90D-F617-4E0B-A24B-25E9EF3CC0B6}"/>
              </a:ext>
            </a:extLst>
          </p:cNvPr>
          <p:cNvSpPr txBox="1"/>
          <p:nvPr/>
        </p:nvSpPr>
        <p:spPr>
          <a:xfrm>
            <a:off x="5685776" y="4902553"/>
            <a:ext cx="2903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One slice of original 3D TOF MRA image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3EA431-1186-4122-A2AD-C4FA338DFD49}"/>
              </a:ext>
            </a:extLst>
          </p:cNvPr>
          <p:cNvSpPr txBox="1"/>
          <p:nvPr/>
        </p:nvSpPr>
        <p:spPr>
          <a:xfrm>
            <a:off x="8884277" y="4902554"/>
            <a:ext cx="2903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One slice of labeled 3D image (1 for artery region)</a:t>
            </a:r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D2B8BB-7190-46BD-9049-44889CE70BB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3" t="2" b="3911"/>
          <a:stretch/>
        </p:blipFill>
        <p:spPr bwMode="auto">
          <a:xfrm>
            <a:off x="740618" y="4136443"/>
            <a:ext cx="4386270" cy="25265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931FAE2-2C55-45C3-A866-AFC68DC0D7E7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9</a:t>
            </a:fld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E7E36B4-0997-44E7-B2AA-27F528B181AA}"/>
              </a:ext>
            </a:extLst>
          </p:cNvPr>
          <p:cNvCxnSpPr/>
          <p:nvPr/>
        </p:nvCxnSpPr>
        <p:spPr>
          <a:xfrm flipH="1">
            <a:off x="3025302" y="2091579"/>
            <a:ext cx="321013" cy="4389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16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95676" y="371510"/>
            <a:ext cx="10912883" cy="991998"/>
          </a:xfrm>
        </p:spPr>
        <p:txBody>
          <a:bodyPr>
            <a:normAutofit/>
          </a:bodyPr>
          <a:lstStyle/>
          <a:p>
            <a:r>
              <a:rPr lang="en-US" sz="4400" dirty="0"/>
              <a:t>Y-net structure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416E78-4BC2-4A37-9DCF-930DC0E61622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10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B965AE-E9DB-4466-8DE0-9B6E1C6E8FF9}"/>
              </a:ext>
            </a:extLst>
          </p:cNvPr>
          <p:cNvCxnSpPr/>
          <p:nvPr/>
        </p:nvCxnSpPr>
        <p:spPr>
          <a:xfrm>
            <a:off x="5347524" y="4442702"/>
            <a:ext cx="32637" cy="1646504"/>
          </a:xfrm>
          <a:prstGeom prst="line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CE35D7-61A6-440E-9594-F4F0298916D4}"/>
              </a:ext>
            </a:extLst>
          </p:cNvPr>
          <p:cNvCxnSpPr>
            <a:endCxn id="59" idx="4"/>
          </p:cNvCxnSpPr>
          <p:nvPr/>
        </p:nvCxnSpPr>
        <p:spPr>
          <a:xfrm flipH="1">
            <a:off x="5414931" y="2279727"/>
            <a:ext cx="4966827" cy="2142738"/>
          </a:xfrm>
          <a:prstGeom prst="line">
            <a:avLst/>
          </a:prstGeom>
          <a:ln w="762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65F685F-74FD-46EF-B4B2-79EB2C45DC00}"/>
              </a:ext>
            </a:extLst>
          </p:cNvPr>
          <p:cNvCxnSpPr>
            <a:stCxn id="22" idx="2"/>
            <a:endCxn id="61" idx="3"/>
          </p:cNvCxnSpPr>
          <p:nvPr/>
        </p:nvCxnSpPr>
        <p:spPr>
          <a:xfrm>
            <a:off x="2124581" y="2352386"/>
            <a:ext cx="3264671" cy="2090316"/>
          </a:xfrm>
          <a:prstGeom prst="line">
            <a:avLst/>
          </a:prstGeom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be 10">
            <a:extLst>
              <a:ext uri="{FF2B5EF4-FFF2-40B4-BE49-F238E27FC236}">
                <a16:creationId xmlns:a16="http://schemas.microsoft.com/office/drawing/2014/main" id="{AAF95F9A-CC09-40B1-9BED-A5C14DB4D034}"/>
              </a:ext>
            </a:extLst>
          </p:cNvPr>
          <p:cNvSpPr/>
          <p:nvPr/>
        </p:nvSpPr>
        <p:spPr>
          <a:xfrm>
            <a:off x="4470028" y="4279590"/>
            <a:ext cx="228600" cy="228600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id="{9AD495FD-3A39-45A2-9355-4E244791114B}"/>
              </a:ext>
            </a:extLst>
          </p:cNvPr>
          <p:cNvSpPr/>
          <p:nvPr/>
        </p:nvSpPr>
        <p:spPr>
          <a:xfrm>
            <a:off x="3337567" y="3300055"/>
            <a:ext cx="219710" cy="219710"/>
          </a:xfrm>
          <a:prstGeom prst="cub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4C766C-037C-448D-A2E0-E8BBC7B9A5BE}"/>
              </a:ext>
            </a:extLst>
          </p:cNvPr>
          <p:cNvCxnSpPr/>
          <p:nvPr/>
        </p:nvCxnSpPr>
        <p:spPr>
          <a:xfrm flipV="1">
            <a:off x="2283331" y="2373817"/>
            <a:ext cx="922655" cy="6286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0C28B4E-BC2E-4E68-9143-8C4F706986FF}"/>
              </a:ext>
            </a:extLst>
          </p:cNvPr>
          <p:cNvCxnSpPr/>
          <p:nvPr/>
        </p:nvCxnSpPr>
        <p:spPr>
          <a:xfrm>
            <a:off x="2283331" y="2272217"/>
            <a:ext cx="922655" cy="10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C883333-0622-4AAC-BD11-2BD016C1E47C}"/>
              </a:ext>
            </a:extLst>
          </p:cNvPr>
          <p:cNvCxnSpPr/>
          <p:nvPr/>
        </p:nvCxnSpPr>
        <p:spPr>
          <a:xfrm>
            <a:off x="2342386" y="2212527"/>
            <a:ext cx="863600" cy="158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6E5EADA-5A40-40E6-B686-5C0EA8A07C3E}"/>
              </a:ext>
            </a:extLst>
          </p:cNvPr>
          <p:cNvGrpSpPr/>
          <p:nvPr/>
        </p:nvGrpSpPr>
        <p:grpSpPr>
          <a:xfrm>
            <a:off x="3500762" y="3300055"/>
            <a:ext cx="930910" cy="219075"/>
            <a:chOff x="3149188" y="4625982"/>
            <a:chExt cx="930910" cy="219075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CFA682A-92DA-4E62-A224-FD182CB8BBDF}"/>
                </a:ext>
              </a:extLst>
            </p:cNvPr>
            <p:cNvCxnSpPr/>
            <p:nvPr/>
          </p:nvCxnSpPr>
          <p:spPr>
            <a:xfrm flipV="1">
              <a:off x="3149188" y="4731392"/>
              <a:ext cx="930910" cy="11366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52B45AE-E7C0-46F5-B0EB-A1209F4A13C1}"/>
                </a:ext>
              </a:extLst>
            </p:cNvPr>
            <p:cNvCxnSpPr/>
            <p:nvPr/>
          </p:nvCxnSpPr>
          <p:spPr>
            <a:xfrm>
              <a:off x="3149188" y="4683132"/>
              <a:ext cx="930910" cy="482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605DFD0-AD01-4574-833C-A98611A30ACC}"/>
                </a:ext>
              </a:extLst>
            </p:cNvPr>
            <p:cNvCxnSpPr/>
            <p:nvPr/>
          </p:nvCxnSpPr>
          <p:spPr>
            <a:xfrm>
              <a:off x="3205703" y="4625982"/>
              <a:ext cx="874395" cy="1054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FED1FA5-9483-4410-B860-8FE950D80643}"/>
              </a:ext>
            </a:extLst>
          </p:cNvPr>
          <p:cNvGrpSpPr/>
          <p:nvPr/>
        </p:nvGrpSpPr>
        <p:grpSpPr>
          <a:xfrm>
            <a:off x="1548954" y="1733951"/>
            <a:ext cx="1191577" cy="1235502"/>
            <a:chOff x="1673241" y="1193763"/>
            <a:chExt cx="1191577" cy="1235502"/>
          </a:xfrm>
        </p:grpSpPr>
        <p:sp>
          <p:nvSpPr>
            <p:cNvPr id="21" name="Cube 20">
              <a:extLst>
                <a:ext uri="{FF2B5EF4-FFF2-40B4-BE49-F238E27FC236}">
                  <a16:creationId xmlns:a16="http://schemas.microsoft.com/office/drawing/2014/main" id="{C50B8EDA-C2A3-4ABC-A999-C761317A4961}"/>
                </a:ext>
              </a:extLst>
            </p:cNvPr>
            <p:cNvSpPr/>
            <p:nvPr/>
          </p:nvSpPr>
          <p:spPr>
            <a:xfrm>
              <a:off x="1950418" y="1274829"/>
              <a:ext cx="914400" cy="9144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Cube 21">
              <a:extLst>
                <a:ext uri="{FF2B5EF4-FFF2-40B4-BE49-F238E27FC236}">
                  <a16:creationId xmlns:a16="http://schemas.microsoft.com/office/drawing/2014/main" id="{BA1F7639-6576-4F27-A12B-9DBE1352F1D5}"/>
                </a:ext>
              </a:extLst>
            </p:cNvPr>
            <p:cNvSpPr/>
            <p:nvPr/>
          </p:nvSpPr>
          <p:spPr>
            <a:xfrm>
              <a:off x="2248868" y="1674879"/>
              <a:ext cx="219710" cy="219710"/>
            </a:xfrm>
            <a:prstGeom prst="cub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Text Box 27">
              <a:extLst>
                <a:ext uri="{FF2B5EF4-FFF2-40B4-BE49-F238E27FC236}">
                  <a16:creationId xmlns:a16="http://schemas.microsoft.com/office/drawing/2014/main" id="{DF226D64-BA25-421F-BA68-2E00F2A972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0632" y="2197490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Text Box 28">
              <a:extLst>
                <a:ext uri="{FF2B5EF4-FFF2-40B4-BE49-F238E27FC236}">
                  <a16:creationId xmlns:a16="http://schemas.microsoft.com/office/drawing/2014/main" id="{E5A285F2-4D40-4521-87E6-AE01E719CA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3241" y="1751714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Text Box 29">
              <a:extLst>
                <a:ext uri="{FF2B5EF4-FFF2-40B4-BE49-F238E27FC236}">
                  <a16:creationId xmlns:a16="http://schemas.microsoft.com/office/drawing/2014/main" id="{A7C84C03-D8BD-4D84-BCCF-1E0B3694B0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557" y="1193763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6" name="Text Box 33">
            <a:extLst>
              <a:ext uri="{FF2B5EF4-FFF2-40B4-BE49-F238E27FC236}">
                <a16:creationId xmlns:a16="http://schemas.microsoft.com/office/drawing/2014/main" id="{BBCD78D3-562C-4790-830A-649177363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5261" y="3526452"/>
            <a:ext cx="3175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Text Box 34">
            <a:extLst>
              <a:ext uri="{FF2B5EF4-FFF2-40B4-BE49-F238E27FC236}">
                <a16:creationId xmlns:a16="http://schemas.microsoft.com/office/drawing/2014/main" id="{E5D1F87B-1CCC-4B76-8000-3B18EBE79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486" y="3355002"/>
            <a:ext cx="3175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ext Box 35">
            <a:extLst>
              <a:ext uri="{FF2B5EF4-FFF2-40B4-BE49-F238E27FC236}">
                <a16:creationId xmlns:a16="http://schemas.microsoft.com/office/drawing/2014/main" id="{9784B1C2-6B87-44FB-8711-814428E6E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281" y="3054641"/>
            <a:ext cx="3175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Text Box 40">
            <a:extLst>
              <a:ext uri="{FF2B5EF4-FFF2-40B4-BE49-F238E27FC236}">
                <a16:creationId xmlns:a16="http://schemas.microsoft.com/office/drawing/2014/main" id="{08625CC9-0AFF-47E2-9387-0A5F96C05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2542" y="4445762"/>
            <a:ext cx="3175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Text Box 41">
            <a:extLst>
              <a:ext uri="{FF2B5EF4-FFF2-40B4-BE49-F238E27FC236}">
                <a16:creationId xmlns:a16="http://schemas.microsoft.com/office/drawing/2014/main" id="{33CB34CA-5BBB-490A-B27D-760223EBC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9029" y="4326699"/>
            <a:ext cx="3175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Text Box 42">
            <a:extLst>
              <a:ext uri="{FF2B5EF4-FFF2-40B4-BE49-F238E27FC236}">
                <a16:creationId xmlns:a16="http://schemas.microsoft.com/office/drawing/2014/main" id="{1EBC8302-C2E7-4BE2-839D-9ED869B82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079" y="4149512"/>
            <a:ext cx="3175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Text Box 194">
            <a:extLst>
              <a:ext uri="{FF2B5EF4-FFF2-40B4-BE49-F238E27FC236}">
                <a16:creationId xmlns:a16="http://schemas.microsoft.com/office/drawing/2014/main" id="{A2111714-CBF5-4790-A083-94A612A4F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068" y="2732236"/>
            <a:ext cx="7969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Convolution: 3*3*3*16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Text Box 195">
            <a:extLst>
              <a:ext uri="{FF2B5EF4-FFF2-40B4-BE49-F238E27FC236}">
                <a16:creationId xmlns:a16="http://schemas.microsoft.com/office/drawing/2014/main" id="{A9FB4C9F-8042-4C6D-B5CA-BEA247B8D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7927" y="2710287"/>
            <a:ext cx="761102" cy="317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Max-Pooling: 2*2*2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Text Box 19">
            <a:extLst>
              <a:ext uri="{FF2B5EF4-FFF2-40B4-BE49-F238E27FC236}">
                <a16:creationId xmlns:a16="http://schemas.microsoft.com/office/drawing/2014/main" id="{23AFE505-F108-456A-A047-3B97737C9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296" y="1363509"/>
            <a:ext cx="1208630" cy="484094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Input image patch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Text Box 38">
            <a:extLst>
              <a:ext uri="{FF2B5EF4-FFF2-40B4-BE49-F238E27FC236}">
                <a16:creationId xmlns:a16="http://schemas.microsoft.com/office/drawing/2014/main" id="{01951217-0D00-4F6D-A24A-C4A3DCA1E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4570" y="1249082"/>
            <a:ext cx="1215398" cy="469596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Output image patch</a:t>
            </a:r>
            <a:endParaRPr kumimoji="0" lang="en-US" altLang="en-US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Cube 35">
            <a:extLst>
              <a:ext uri="{FF2B5EF4-FFF2-40B4-BE49-F238E27FC236}">
                <a16:creationId xmlns:a16="http://schemas.microsoft.com/office/drawing/2014/main" id="{B451B127-A730-4FA6-A01F-AB21EEB559F4}"/>
              </a:ext>
            </a:extLst>
          </p:cNvPr>
          <p:cNvSpPr/>
          <p:nvPr/>
        </p:nvSpPr>
        <p:spPr>
          <a:xfrm>
            <a:off x="3350267" y="2215067"/>
            <a:ext cx="219710" cy="219710"/>
          </a:xfrm>
          <a:prstGeom prst="cub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9A839C0-E2C1-470C-A3ED-03CAB2968086}"/>
              </a:ext>
            </a:extLst>
          </p:cNvPr>
          <p:cNvGrpSpPr/>
          <p:nvPr/>
        </p:nvGrpSpPr>
        <p:grpSpPr>
          <a:xfrm>
            <a:off x="3354168" y="2363602"/>
            <a:ext cx="222294" cy="911390"/>
            <a:chOff x="3478455" y="1847183"/>
            <a:chExt cx="216818" cy="74209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CEBE992E-8941-48E5-A1ED-2FFB4DFF167C}"/>
                </a:ext>
              </a:extLst>
            </p:cNvPr>
            <p:cNvCxnSpPr>
              <a:cxnSpLocks/>
            </p:cNvCxnSpPr>
            <p:nvPr/>
          </p:nvCxnSpPr>
          <p:spPr>
            <a:xfrm>
              <a:off x="3478455" y="1894589"/>
              <a:ext cx="100852" cy="66644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53DB3C9-489F-4398-8520-32A28C0455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301" y="1913565"/>
              <a:ext cx="58988" cy="6757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02C7068-E200-498F-B6DA-7F4BBD0700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9307" y="1847183"/>
              <a:ext cx="115966" cy="742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3E9E32A-0421-4DE6-A138-3F7B325B77AD}"/>
              </a:ext>
            </a:extLst>
          </p:cNvPr>
          <p:cNvGrpSpPr/>
          <p:nvPr/>
        </p:nvGrpSpPr>
        <p:grpSpPr>
          <a:xfrm>
            <a:off x="2774640" y="1733951"/>
            <a:ext cx="1191577" cy="1235502"/>
            <a:chOff x="2423066" y="3227836"/>
            <a:chExt cx="1191577" cy="1235502"/>
          </a:xfrm>
        </p:grpSpPr>
        <p:sp>
          <p:nvSpPr>
            <p:cNvPr id="42" name="Cube 41">
              <a:extLst>
                <a:ext uri="{FF2B5EF4-FFF2-40B4-BE49-F238E27FC236}">
                  <a16:creationId xmlns:a16="http://schemas.microsoft.com/office/drawing/2014/main" id="{06281B41-A771-436B-9B21-762D5EDBF0C7}"/>
                </a:ext>
              </a:extLst>
            </p:cNvPr>
            <p:cNvSpPr/>
            <p:nvPr/>
          </p:nvSpPr>
          <p:spPr>
            <a:xfrm>
              <a:off x="2700243" y="3308902"/>
              <a:ext cx="914400" cy="9144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Text Box 27">
              <a:extLst>
                <a:ext uri="{FF2B5EF4-FFF2-40B4-BE49-F238E27FC236}">
                  <a16:creationId xmlns:a16="http://schemas.microsoft.com/office/drawing/2014/main" id="{1EC3AC14-16E5-48A1-AE71-3BE45E28C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457" y="4231563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Text Box 28">
              <a:extLst>
                <a:ext uri="{FF2B5EF4-FFF2-40B4-BE49-F238E27FC236}">
                  <a16:creationId xmlns:a16="http://schemas.microsoft.com/office/drawing/2014/main" id="{1DF9DAD8-282E-4195-880A-44438A1C71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3066" y="3785787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Text Box 29">
              <a:extLst>
                <a:ext uri="{FF2B5EF4-FFF2-40B4-BE49-F238E27FC236}">
                  <a16:creationId xmlns:a16="http://schemas.microsoft.com/office/drawing/2014/main" id="{67AB59C2-E9E8-4B47-AB8D-4B30B0C2E4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4382" y="3227836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46" name="Cube 45">
            <a:extLst>
              <a:ext uri="{FF2B5EF4-FFF2-40B4-BE49-F238E27FC236}">
                <a16:creationId xmlns:a16="http://schemas.microsoft.com/office/drawing/2014/main" id="{E3747AE5-766B-4076-817E-890ADC8BC379}"/>
              </a:ext>
            </a:extLst>
          </p:cNvPr>
          <p:cNvSpPr/>
          <p:nvPr/>
        </p:nvSpPr>
        <p:spPr>
          <a:xfrm>
            <a:off x="3243456" y="3134708"/>
            <a:ext cx="457200" cy="457200"/>
          </a:xfrm>
          <a:prstGeom prst="cub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47" name="Text Box 33">
            <a:extLst>
              <a:ext uri="{FF2B5EF4-FFF2-40B4-BE49-F238E27FC236}">
                <a16:creationId xmlns:a16="http://schemas.microsoft.com/office/drawing/2014/main" id="{2DC3850A-034F-4734-AE4C-4CECFFEF6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0452" y="3533139"/>
            <a:ext cx="3175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80BD5D-4FC4-48D1-9104-76607BC5A3FB}"/>
              </a:ext>
            </a:extLst>
          </p:cNvPr>
          <p:cNvGrpSpPr/>
          <p:nvPr/>
        </p:nvGrpSpPr>
        <p:grpSpPr>
          <a:xfrm>
            <a:off x="4188677" y="3074332"/>
            <a:ext cx="637170" cy="524263"/>
            <a:chOff x="3837103" y="4400259"/>
            <a:chExt cx="637170" cy="524263"/>
          </a:xfrm>
        </p:grpSpPr>
        <p:sp>
          <p:nvSpPr>
            <p:cNvPr id="49" name="Cube 48">
              <a:extLst>
                <a:ext uri="{FF2B5EF4-FFF2-40B4-BE49-F238E27FC236}">
                  <a16:creationId xmlns:a16="http://schemas.microsoft.com/office/drawing/2014/main" id="{22F01150-6CA1-4D88-A6FE-1AB0ADC03DA4}"/>
                </a:ext>
              </a:extLst>
            </p:cNvPr>
            <p:cNvSpPr/>
            <p:nvPr/>
          </p:nvSpPr>
          <p:spPr>
            <a:xfrm>
              <a:off x="4111184" y="4632669"/>
              <a:ext cx="219710" cy="219710"/>
            </a:xfrm>
            <a:prstGeom prst="cube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0" name="Text Box 34">
              <a:extLst>
                <a:ext uri="{FF2B5EF4-FFF2-40B4-BE49-F238E27FC236}">
                  <a16:creationId xmlns:a16="http://schemas.microsoft.com/office/drawing/2014/main" id="{AC7A2E99-E5A4-4A4D-8D6D-3EEE26A3F3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7103" y="4687616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Cube 50">
              <a:extLst>
                <a:ext uri="{FF2B5EF4-FFF2-40B4-BE49-F238E27FC236}">
                  <a16:creationId xmlns:a16="http://schemas.microsoft.com/office/drawing/2014/main" id="{50C56AF9-37F6-4AFF-BC57-54EBFA207BAA}"/>
                </a:ext>
              </a:extLst>
            </p:cNvPr>
            <p:cNvSpPr/>
            <p:nvPr/>
          </p:nvSpPr>
          <p:spPr>
            <a:xfrm>
              <a:off x="4017073" y="4467322"/>
              <a:ext cx="457200" cy="4572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Text Box 35">
              <a:extLst>
                <a:ext uri="{FF2B5EF4-FFF2-40B4-BE49-F238E27FC236}">
                  <a16:creationId xmlns:a16="http://schemas.microsoft.com/office/drawing/2014/main" id="{A905F43C-5C04-4FA8-AB94-CBC5E97D51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9332" y="4400259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954F8F1-E4F8-4810-BE42-26896C409170}"/>
              </a:ext>
            </a:extLst>
          </p:cNvPr>
          <p:cNvCxnSpPr>
            <a:cxnSpLocks/>
          </p:cNvCxnSpPr>
          <p:nvPr/>
        </p:nvCxnSpPr>
        <p:spPr>
          <a:xfrm flipV="1">
            <a:off x="4637241" y="4402894"/>
            <a:ext cx="664025" cy="105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F763556-3EFF-4CFC-B4AD-61AC2A6FEFE3}"/>
              </a:ext>
            </a:extLst>
          </p:cNvPr>
          <p:cNvCxnSpPr>
            <a:cxnSpLocks/>
          </p:cNvCxnSpPr>
          <p:nvPr/>
        </p:nvCxnSpPr>
        <p:spPr>
          <a:xfrm>
            <a:off x="4637241" y="4346265"/>
            <a:ext cx="664025" cy="47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02D0FB8-7D45-4A9B-A499-3508F4C25920}"/>
              </a:ext>
            </a:extLst>
          </p:cNvPr>
          <p:cNvCxnSpPr>
            <a:cxnSpLocks/>
          </p:cNvCxnSpPr>
          <p:nvPr/>
        </p:nvCxnSpPr>
        <p:spPr>
          <a:xfrm>
            <a:off x="4693756" y="4289115"/>
            <a:ext cx="607510" cy="92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Box 194">
            <a:extLst>
              <a:ext uri="{FF2B5EF4-FFF2-40B4-BE49-F238E27FC236}">
                <a16:creationId xmlns:a16="http://schemas.microsoft.com/office/drawing/2014/main" id="{2BA70270-8E0A-4842-9DC5-F67852580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1800" y="3583616"/>
            <a:ext cx="7969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Convolution: 3*3*3*32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Text Box 194">
            <a:extLst>
              <a:ext uri="{FF2B5EF4-FFF2-40B4-BE49-F238E27FC236}">
                <a16:creationId xmlns:a16="http://schemas.microsoft.com/office/drawing/2014/main" id="{C5DF2987-DC48-4217-8DFA-36FD3FFD2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944" y="4514128"/>
            <a:ext cx="7969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Convolution: 3*3*3*64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0D2E425-946F-4CAC-AD59-345FEF043979}"/>
              </a:ext>
            </a:extLst>
          </p:cNvPr>
          <p:cNvGrpSpPr/>
          <p:nvPr/>
        </p:nvGrpSpPr>
        <p:grpSpPr>
          <a:xfrm>
            <a:off x="5071752" y="4149627"/>
            <a:ext cx="481013" cy="528025"/>
            <a:chOff x="4720178" y="5298271"/>
            <a:chExt cx="481013" cy="528025"/>
          </a:xfrm>
        </p:grpSpPr>
        <p:sp>
          <p:nvSpPr>
            <p:cNvPr id="59" name="Cube 58">
              <a:extLst>
                <a:ext uri="{FF2B5EF4-FFF2-40B4-BE49-F238E27FC236}">
                  <a16:creationId xmlns:a16="http://schemas.microsoft.com/office/drawing/2014/main" id="{BECFE53E-50D4-483C-89D5-792B54F68C8D}"/>
                </a:ext>
              </a:extLst>
            </p:cNvPr>
            <p:cNvSpPr/>
            <p:nvPr/>
          </p:nvSpPr>
          <p:spPr>
            <a:xfrm>
              <a:off x="4891907" y="5428234"/>
              <a:ext cx="228600" cy="2286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Text Box 40">
              <a:extLst>
                <a:ext uri="{FF2B5EF4-FFF2-40B4-BE49-F238E27FC236}">
                  <a16:creationId xmlns:a16="http://schemas.microsoft.com/office/drawing/2014/main" id="{81E29F8D-C548-4BDD-AFE6-57D031586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691" y="5594521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Text Box 41">
              <a:extLst>
                <a:ext uri="{FF2B5EF4-FFF2-40B4-BE49-F238E27FC236}">
                  <a16:creationId xmlns:a16="http://schemas.microsoft.com/office/drawing/2014/main" id="{641481BC-F990-43FB-B637-3EB24D0C4F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0178" y="5475458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Text Box 42">
              <a:extLst>
                <a:ext uri="{FF2B5EF4-FFF2-40B4-BE49-F238E27FC236}">
                  <a16:creationId xmlns:a16="http://schemas.microsoft.com/office/drawing/2014/main" id="{B9356BE3-3E7A-4429-AB91-888578F923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6228" y="5298271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63" name="Oval 62">
            <a:extLst>
              <a:ext uri="{FF2B5EF4-FFF2-40B4-BE49-F238E27FC236}">
                <a16:creationId xmlns:a16="http://schemas.microsoft.com/office/drawing/2014/main" id="{1CFE746A-8D63-44CC-8772-3FFE5B189E4A}"/>
              </a:ext>
            </a:extLst>
          </p:cNvPr>
          <p:cNvSpPr/>
          <p:nvPr/>
        </p:nvSpPr>
        <p:spPr>
          <a:xfrm>
            <a:off x="4567046" y="4843824"/>
            <a:ext cx="393197" cy="393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2DE51386-5FCB-4CB0-A742-F65587EEEAC4}"/>
              </a:ext>
            </a:extLst>
          </p:cNvPr>
          <p:cNvSpPr/>
          <p:nvPr/>
        </p:nvSpPr>
        <p:spPr>
          <a:xfrm>
            <a:off x="4567207" y="5355373"/>
            <a:ext cx="393197" cy="393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ACC14AF-819F-4A4F-8033-658B902245EF}"/>
              </a:ext>
            </a:extLst>
          </p:cNvPr>
          <p:cNvSpPr/>
          <p:nvPr/>
        </p:nvSpPr>
        <p:spPr>
          <a:xfrm>
            <a:off x="4561820" y="5871413"/>
            <a:ext cx="393197" cy="3931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Z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DE98BA1-9EF0-49A1-9A24-E282CB14008C}"/>
              </a:ext>
            </a:extLst>
          </p:cNvPr>
          <p:cNvCxnSpPr>
            <a:cxnSpLocks/>
            <a:stCxn id="63" idx="6"/>
          </p:cNvCxnSpPr>
          <p:nvPr/>
        </p:nvCxnSpPr>
        <p:spPr>
          <a:xfrm flipV="1">
            <a:off x="4960243" y="5037152"/>
            <a:ext cx="324347" cy="3271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0B8F788-65ED-426C-9328-F2017A592991}"/>
              </a:ext>
            </a:extLst>
          </p:cNvPr>
          <p:cNvCxnSpPr>
            <a:cxnSpLocks/>
          </p:cNvCxnSpPr>
          <p:nvPr/>
        </p:nvCxnSpPr>
        <p:spPr>
          <a:xfrm>
            <a:off x="4960404" y="5530706"/>
            <a:ext cx="32030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9232B8C-9544-4928-BCA3-8FB42E9A2232}"/>
              </a:ext>
            </a:extLst>
          </p:cNvPr>
          <p:cNvCxnSpPr>
            <a:cxnSpLocks/>
            <a:stCxn id="65" idx="6"/>
          </p:cNvCxnSpPr>
          <p:nvPr/>
        </p:nvCxnSpPr>
        <p:spPr>
          <a:xfrm>
            <a:off x="4955017" y="6068012"/>
            <a:ext cx="324940" cy="2238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6104AFD-F635-40E8-A84D-54C8FF5BA484}"/>
              </a:ext>
            </a:extLst>
          </p:cNvPr>
          <p:cNvGrpSpPr/>
          <p:nvPr/>
        </p:nvGrpSpPr>
        <p:grpSpPr>
          <a:xfrm>
            <a:off x="5075298" y="4797085"/>
            <a:ext cx="481013" cy="528025"/>
            <a:chOff x="4720178" y="5298271"/>
            <a:chExt cx="481013" cy="528025"/>
          </a:xfrm>
        </p:grpSpPr>
        <p:sp>
          <p:nvSpPr>
            <p:cNvPr id="70" name="Cube 69">
              <a:extLst>
                <a:ext uri="{FF2B5EF4-FFF2-40B4-BE49-F238E27FC236}">
                  <a16:creationId xmlns:a16="http://schemas.microsoft.com/office/drawing/2014/main" id="{DAFD45FA-A39A-4676-A1CC-F3C4EEA3B46D}"/>
                </a:ext>
              </a:extLst>
            </p:cNvPr>
            <p:cNvSpPr/>
            <p:nvPr/>
          </p:nvSpPr>
          <p:spPr>
            <a:xfrm>
              <a:off x="4891907" y="5428234"/>
              <a:ext cx="228600" cy="2286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Text Box 40">
              <a:extLst>
                <a:ext uri="{FF2B5EF4-FFF2-40B4-BE49-F238E27FC236}">
                  <a16:creationId xmlns:a16="http://schemas.microsoft.com/office/drawing/2014/main" id="{EAFDBADB-1BA6-4689-8680-792B424A4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691" y="5594521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Text Box 41">
              <a:extLst>
                <a:ext uri="{FF2B5EF4-FFF2-40B4-BE49-F238E27FC236}">
                  <a16:creationId xmlns:a16="http://schemas.microsoft.com/office/drawing/2014/main" id="{8BA74290-03F6-4C57-B620-5A9DC1355E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0178" y="5475458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Text Box 42">
              <a:extLst>
                <a:ext uri="{FF2B5EF4-FFF2-40B4-BE49-F238E27FC236}">
                  <a16:creationId xmlns:a16="http://schemas.microsoft.com/office/drawing/2014/main" id="{7B58D2B8-5D8E-456F-BF60-604B9C2313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6228" y="5298271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2F9DD24-9B43-439C-AB9F-558AEDFCA32E}"/>
              </a:ext>
            </a:extLst>
          </p:cNvPr>
          <p:cNvGrpSpPr/>
          <p:nvPr/>
        </p:nvGrpSpPr>
        <p:grpSpPr>
          <a:xfrm>
            <a:off x="5078400" y="5278902"/>
            <a:ext cx="481013" cy="528025"/>
            <a:chOff x="4720178" y="5298271"/>
            <a:chExt cx="481013" cy="528025"/>
          </a:xfrm>
        </p:grpSpPr>
        <p:sp>
          <p:nvSpPr>
            <p:cNvPr id="75" name="Cube 74">
              <a:extLst>
                <a:ext uri="{FF2B5EF4-FFF2-40B4-BE49-F238E27FC236}">
                  <a16:creationId xmlns:a16="http://schemas.microsoft.com/office/drawing/2014/main" id="{8877CB31-99BC-4E36-B6B3-CC7DCA1B32C0}"/>
                </a:ext>
              </a:extLst>
            </p:cNvPr>
            <p:cNvSpPr/>
            <p:nvPr/>
          </p:nvSpPr>
          <p:spPr>
            <a:xfrm>
              <a:off x="4891907" y="5428234"/>
              <a:ext cx="228600" cy="2286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Text Box 40">
              <a:extLst>
                <a:ext uri="{FF2B5EF4-FFF2-40B4-BE49-F238E27FC236}">
                  <a16:creationId xmlns:a16="http://schemas.microsoft.com/office/drawing/2014/main" id="{26AEDB5C-3C7A-4D93-9B48-A4DD61F9FD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691" y="5594521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Text Box 41">
              <a:extLst>
                <a:ext uri="{FF2B5EF4-FFF2-40B4-BE49-F238E27FC236}">
                  <a16:creationId xmlns:a16="http://schemas.microsoft.com/office/drawing/2014/main" id="{2AA1C192-2BE5-4B70-9F78-3807146579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0178" y="5475458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Text Box 42">
              <a:extLst>
                <a:ext uri="{FF2B5EF4-FFF2-40B4-BE49-F238E27FC236}">
                  <a16:creationId xmlns:a16="http://schemas.microsoft.com/office/drawing/2014/main" id="{FD0E2F07-69E1-4984-A459-B749F5037D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6228" y="5298271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D775E2B-DFC5-4DD6-948A-890D16EDEF29}"/>
              </a:ext>
            </a:extLst>
          </p:cNvPr>
          <p:cNvGrpSpPr/>
          <p:nvPr/>
        </p:nvGrpSpPr>
        <p:grpSpPr>
          <a:xfrm>
            <a:off x="5087998" y="5792956"/>
            <a:ext cx="481013" cy="528025"/>
            <a:chOff x="4720178" y="5298271"/>
            <a:chExt cx="481013" cy="528025"/>
          </a:xfrm>
        </p:grpSpPr>
        <p:sp>
          <p:nvSpPr>
            <p:cNvPr id="80" name="Cube 79">
              <a:extLst>
                <a:ext uri="{FF2B5EF4-FFF2-40B4-BE49-F238E27FC236}">
                  <a16:creationId xmlns:a16="http://schemas.microsoft.com/office/drawing/2014/main" id="{AE3A0FD3-CD86-4737-B5AA-B73F7184D236}"/>
                </a:ext>
              </a:extLst>
            </p:cNvPr>
            <p:cNvSpPr/>
            <p:nvPr/>
          </p:nvSpPr>
          <p:spPr>
            <a:xfrm>
              <a:off x="4891907" y="5428234"/>
              <a:ext cx="228600" cy="2286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Text Box 40">
              <a:extLst>
                <a:ext uri="{FF2B5EF4-FFF2-40B4-BE49-F238E27FC236}">
                  <a16:creationId xmlns:a16="http://schemas.microsoft.com/office/drawing/2014/main" id="{0140B38B-9DB3-4061-B43E-54A6E878C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691" y="5594521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Text Box 41">
              <a:extLst>
                <a:ext uri="{FF2B5EF4-FFF2-40B4-BE49-F238E27FC236}">
                  <a16:creationId xmlns:a16="http://schemas.microsoft.com/office/drawing/2014/main" id="{3E1B633E-86D2-4185-97DF-FAAC0FFD97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0178" y="5475458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Text Box 42">
              <a:extLst>
                <a:ext uri="{FF2B5EF4-FFF2-40B4-BE49-F238E27FC236}">
                  <a16:creationId xmlns:a16="http://schemas.microsoft.com/office/drawing/2014/main" id="{15C35913-98F0-4331-80FF-253D256673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6228" y="5298271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6D4AB6B8-C7BC-4BB8-9D59-E70D79345866}"/>
              </a:ext>
            </a:extLst>
          </p:cNvPr>
          <p:cNvSpPr/>
          <p:nvPr/>
        </p:nvSpPr>
        <p:spPr>
          <a:xfrm>
            <a:off x="5134379" y="4195670"/>
            <a:ext cx="448515" cy="2125312"/>
          </a:xfrm>
          <a:prstGeom prst="rect">
            <a:avLst/>
          </a:prstGeom>
          <a:noFill/>
          <a:ln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 Box 194">
            <a:extLst>
              <a:ext uri="{FF2B5EF4-FFF2-40B4-BE49-F238E27FC236}">
                <a16:creationId xmlns:a16="http://schemas.microsoft.com/office/drawing/2014/main" id="{A534A126-13DA-484F-98FF-F218DA279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6573" y="3897703"/>
            <a:ext cx="7969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Concatenate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: 64</a:t>
            </a:r>
            <a:r>
              <a:rPr kumimoji="0" lang="en-US" altLang="zh-CN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+3 kernels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B0DD24E3-C4BF-48AE-B3CF-00A39C826D4D}"/>
              </a:ext>
            </a:extLst>
          </p:cNvPr>
          <p:cNvCxnSpPr>
            <a:cxnSpLocks/>
          </p:cNvCxnSpPr>
          <p:nvPr/>
        </p:nvCxnSpPr>
        <p:spPr>
          <a:xfrm flipV="1">
            <a:off x="5401576" y="4395174"/>
            <a:ext cx="960429" cy="944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5A0D0E32-9E8A-430C-9A3F-7F24C0B26F20}"/>
              </a:ext>
            </a:extLst>
          </p:cNvPr>
          <p:cNvCxnSpPr>
            <a:cxnSpLocks/>
          </p:cNvCxnSpPr>
          <p:nvPr/>
        </p:nvCxnSpPr>
        <p:spPr>
          <a:xfrm>
            <a:off x="5401576" y="4327708"/>
            <a:ext cx="994971" cy="62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9FAD17A-DEA7-472F-BC12-B1A3198165F8}"/>
              </a:ext>
            </a:extLst>
          </p:cNvPr>
          <p:cNvCxnSpPr>
            <a:cxnSpLocks/>
          </p:cNvCxnSpPr>
          <p:nvPr/>
        </p:nvCxnSpPr>
        <p:spPr>
          <a:xfrm>
            <a:off x="5458091" y="4270558"/>
            <a:ext cx="930240" cy="1113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C364DDC-E236-48C3-95C3-D87A37589FA9}"/>
              </a:ext>
            </a:extLst>
          </p:cNvPr>
          <p:cNvGrpSpPr/>
          <p:nvPr/>
        </p:nvGrpSpPr>
        <p:grpSpPr>
          <a:xfrm>
            <a:off x="6289769" y="4124149"/>
            <a:ext cx="481013" cy="528025"/>
            <a:chOff x="4720178" y="5298271"/>
            <a:chExt cx="481013" cy="528025"/>
          </a:xfrm>
        </p:grpSpPr>
        <p:sp>
          <p:nvSpPr>
            <p:cNvPr id="90" name="Cube 89">
              <a:extLst>
                <a:ext uri="{FF2B5EF4-FFF2-40B4-BE49-F238E27FC236}">
                  <a16:creationId xmlns:a16="http://schemas.microsoft.com/office/drawing/2014/main" id="{C75375CF-3BB2-414C-BEFA-91D61EFD8BAC}"/>
                </a:ext>
              </a:extLst>
            </p:cNvPr>
            <p:cNvSpPr/>
            <p:nvPr/>
          </p:nvSpPr>
          <p:spPr>
            <a:xfrm>
              <a:off x="4891907" y="5428234"/>
              <a:ext cx="228600" cy="2286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Text Box 40">
              <a:extLst>
                <a:ext uri="{FF2B5EF4-FFF2-40B4-BE49-F238E27FC236}">
                  <a16:creationId xmlns:a16="http://schemas.microsoft.com/office/drawing/2014/main" id="{877076D4-4850-44B1-AB6C-BB23C9987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691" y="5594521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Text Box 41">
              <a:extLst>
                <a:ext uri="{FF2B5EF4-FFF2-40B4-BE49-F238E27FC236}">
                  <a16:creationId xmlns:a16="http://schemas.microsoft.com/office/drawing/2014/main" id="{8F41FD2A-FBCE-471E-84B5-7B40378E30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0178" y="5475458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Text Box 42">
              <a:extLst>
                <a:ext uri="{FF2B5EF4-FFF2-40B4-BE49-F238E27FC236}">
                  <a16:creationId xmlns:a16="http://schemas.microsoft.com/office/drawing/2014/main" id="{54DB70DB-471E-41DB-94DE-AD426093E6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6228" y="5298271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CFB09B8-109E-4AE2-9C95-83065914FE14}"/>
              </a:ext>
            </a:extLst>
          </p:cNvPr>
          <p:cNvCxnSpPr>
            <a:cxnSpLocks/>
            <a:stCxn id="70" idx="5"/>
          </p:cNvCxnSpPr>
          <p:nvPr/>
        </p:nvCxnSpPr>
        <p:spPr>
          <a:xfrm flipV="1">
            <a:off x="5475627" y="4390950"/>
            <a:ext cx="912704" cy="6218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6CBBE317-BB37-46DD-A75E-16B0BEE643AE}"/>
              </a:ext>
            </a:extLst>
          </p:cNvPr>
          <p:cNvCxnSpPr>
            <a:cxnSpLocks/>
            <a:stCxn id="75" idx="5"/>
          </p:cNvCxnSpPr>
          <p:nvPr/>
        </p:nvCxnSpPr>
        <p:spPr>
          <a:xfrm flipV="1">
            <a:off x="5478729" y="4399655"/>
            <a:ext cx="908034" cy="10949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8A96EA5-D31A-43B5-AD0C-6A2667F99B83}"/>
              </a:ext>
            </a:extLst>
          </p:cNvPr>
          <p:cNvCxnSpPr>
            <a:cxnSpLocks/>
          </p:cNvCxnSpPr>
          <p:nvPr/>
        </p:nvCxnSpPr>
        <p:spPr>
          <a:xfrm flipV="1">
            <a:off x="5486945" y="4405002"/>
            <a:ext cx="881408" cy="16322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7D35CCC-F5BB-445B-98CD-802CE84F65E2}"/>
              </a:ext>
            </a:extLst>
          </p:cNvPr>
          <p:cNvGrpSpPr/>
          <p:nvPr/>
        </p:nvGrpSpPr>
        <p:grpSpPr>
          <a:xfrm>
            <a:off x="5814820" y="3055620"/>
            <a:ext cx="637170" cy="723603"/>
            <a:chOff x="5458830" y="4468039"/>
            <a:chExt cx="637170" cy="723603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D1A2E328-E7DB-47BD-B90A-02764A963794}"/>
                </a:ext>
              </a:extLst>
            </p:cNvPr>
            <p:cNvGrpSpPr/>
            <p:nvPr/>
          </p:nvGrpSpPr>
          <p:grpSpPr>
            <a:xfrm>
              <a:off x="5458830" y="4468039"/>
              <a:ext cx="637170" cy="524263"/>
              <a:chOff x="3837103" y="4400259"/>
              <a:chExt cx="637170" cy="524263"/>
            </a:xfrm>
          </p:grpSpPr>
          <p:sp>
            <p:nvSpPr>
              <p:cNvPr id="100" name="Text Box 34">
                <a:extLst>
                  <a:ext uri="{FF2B5EF4-FFF2-40B4-BE49-F238E27FC236}">
                    <a16:creationId xmlns:a16="http://schemas.microsoft.com/office/drawing/2014/main" id="{55EF9A05-EB9E-4591-9877-0F5AB1939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7103" y="4687616"/>
                <a:ext cx="31750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1" name="Cube 100">
                <a:extLst>
                  <a:ext uri="{FF2B5EF4-FFF2-40B4-BE49-F238E27FC236}">
                    <a16:creationId xmlns:a16="http://schemas.microsoft.com/office/drawing/2014/main" id="{83FD1CD1-DA6C-48C0-B5C0-F02AF1A19182}"/>
                  </a:ext>
                </a:extLst>
              </p:cNvPr>
              <p:cNvSpPr/>
              <p:nvPr/>
            </p:nvSpPr>
            <p:spPr>
              <a:xfrm>
                <a:off x="4017073" y="4467322"/>
                <a:ext cx="457200" cy="457200"/>
              </a:xfrm>
              <a:prstGeom prst="cub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Text Box 35">
                <a:extLst>
                  <a:ext uri="{FF2B5EF4-FFF2-40B4-BE49-F238E27FC236}">
                    <a16:creationId xmlns:a16="http://schemas.microsoft.com/office/drawing/2014/main" id="{73A06211-9D1F-48AF-9A38-FBFC0A845D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9332" y="4400259"/>
                <a:ext cx="31750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99" name="Text Box 33">
              <a:extLst>
                <a:ext uri="{FF2B5EF4-FFF2-40B4-BE49-F238E27FC236}">
                  <a16:creationId xmlns:a16="http://schemas.microsoft.com/office/drawing/2014/main" id="{B939FB9D-FD71-4F33-8F2A-F994714C72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4841" y="4959867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814900D-6CC1-41FF-B616-25FF7203417C}"/>
              </a:ext>
            </a:extLst>
          </p:cNvPr>
          <p:cNvGrpSpPr/>
          <p:nvPr/>
        </p:nvGrpSpPr>
        <p:grpSpPr>
          <a:xfrm>
            <a:off x="6158726" y="3058774"/>
            <a:ext cx="637170" cy="723603"/>
            <a:chOff x="5458830" y="4468039"/>
            <a:chExt cx="637170" cy="723603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1D11CE12-7898-40BC-8BA3-F210842274BC}"/>
                </a:ext>
              </a:extLst>
            </p:cNvPr>
            <p:cNvGrpSpPr/>
            <p:nvPr/>
          </p:nvGrpSpPr>
          <p:grpSpPr>
            <a:xfrm>
              <a:off x="5458830" y="4468039"/>
              <a:ext cx="637170" cy="524263"/>
              <a:chOff x="3837103" y="4400259"/>
              <a:chExt cx="637170" cy="524263"/>
            </a:xfrm>
          </p:grpSpPr>
          <p:sp>
            <p:nvSpPr>
              <p:cNvPr id="106" name="Text Box 34">
                <a:extLst>
                  <a:ext uri="{FF2B5EF4-FFF2-40B4-BE49-F238E27FC236}">
                    <a16:creationId xmlns:a16="http://schemas.microsoft.com/office/drawing/2014/main" id="{705DB893-B740-4CEA-97A3-F755E4F50C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7103" y="4687616"/>
                <a:ext cx="31750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07" name="Cube 106">
                <a:extLst>
                  <a:ext uri="{FF2B5EF4-FFF2-40B4-BE49-F238E27FC236}">
                    <a16:creationId xmlns:a16="http://schemas.microsoft.com/office/drawing/2014/main" id="{F262A04F-65D6-4EBD-BF3C-F555BBA1E71B}"/>
                  </a:ext>
                </a:extLst>
              </p:cNvPr>
              <p:cNvSpPr/>
              <p:nvPr/>
            </p:nvSpPr>
            <p:spPr>
              <a:xfrm>
                <a:off x="4017073" y="4467322"/>
                <a:ext cx="457200" cy="457200"/>
              </a:xfrm>
              <a:prstGeom prst="cub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Text Box 35">
                <a:extLst>
                  <a:ext uri="{FF2B5EF4-FFF2-40B4-BE49-F238E27FC236}">
                    <a16:creationId xmlns:a16="http://schemas.microsoft.com/office/drawing/2014/main" id="{DED9C4FE-91A5-4DE7-999B-2193F4866B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9332" y="4400259"/>
                <a:ext cx="31750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5" name="Text Box 33">
              <a:extLst>
                <a:ext uri="{FF2B5EF4-FFF2-40B4-BE49-F238E27FC236}">
                  <a16:creationId xmlns:a16="http://schemas.microsoft.com/office/drawing/2014/main" id="{B5889B30-2493-4286-98D4-014BFA4165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4841" y="4959867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E3B30832-95B0-4726-AEA6-03222FC2BE44}"/>
              </a:ext>
            </a:extLst>
          </p:cNvPr>
          <p:cNvCxnSpPr>
            <a:cxnSpLocks/>
          </p:cNvCxnSpPr>
          <p:nvPr/>
        </p:nvCxnSpPr>
        <p:spPr>
          <a:xfrm>
            <a:off x="4823693" y="3364133"/>
            <a:ext cx="1112215" cy="18470"/>
          </a:xfrm>
          <a:prstGeom prst="straightConnector1">
            <a:avLst/>
          </a:prstGeom>
          <a:ln w="1270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 Box 195">
            <a:extLst>
              <a:ext uri="{FF2B5EF4-FFF2-40B4-BE49-F238E27FC236}">
                <a16:creationId xmlns:a16="http://schemas.microsoft.com/office/drawing/2014/main" id="{A20783F7-7E1C-4506-867C-0EC42605A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0785" y="3146293"/>
            <a:ext cx="709595" cy="20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Copy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54BF7CE-A995-4ACC-800D-52572CB89FD3}"/>
              </a:ext>
            </a:extLst>
          </p:cNvPr>
          <p:cNvGrpSpPr/>
          <p:nvPr/>
        </p:nvGrpSpPr>
        <p:grpSpPr>
          <a:xfrm>
            <a:off x="7613481" y="3037549"/>
            <a:ext cx="637170" cy="723603"/>
            <a:chOff x="5458830" y="4468039"/>
            <a:chExt cx="637170" cy="723603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E9203093-78DA-4123-A7BF-64DD84B4509D}"/>
                </a:ext>
              </a:extLst>
            </p:cNvPr>
            <p:cNvGrpSpPr/>
            <p:nvPr/>
          </p:nvGrpSpPr>
          <p:grpSpPr>
            <a:xfrm>
              <a:off x="5458830" y="4468039"/>
              <a:ext cx="637170" cy="524263"/>
              <a:chOff x="3837103" y="4400259"/>
              <a:chExt cx="637170" cy="524263"/>
            </a:xfrm>
          </p:grpSpPr>
          <p:sp>
            <p:nvSpPr>
              <p:cNvPr id="114" name="Text Box 34">
                <a:extLst>
                  <a:ext uri="{FF2B5EF4-FFF2-40B4-BE49-F238E27FC236}">
                    <a16:creationId xmlns:a16="http://schemas.microsoft.com/office/drawing/2014/main" id="{C86A9196-EB54-49F0-B7D3-30C1CDCB4D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7103" y="4687616"/>
                <a:ext cx="31750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5" name="Cube 114">
                <a:extLst>
                  <a:ext uri="{FF2B5EF4-FFF2-40B4-BE49-F238E27FC236}">
                    <a16:creationId xmlns:a16="http://schemas.microsoft.com/office/drawing/2014/main" id="{0895FF11-8928-446E-9F54-CB64F3DC34E7}"/>
                  </a:ext>
                </a:extLst>
              </p:cNvPr>
              <p:cNvSpPr/>
              <p:nvPr/>
            </p:nvSpPr>
            <p:spPr>
              <a:xfrm>
                <a:off x="4017073" y="4467322"/>
                <a:ext cx="457200" cy="457200"/>
              </a:xfrm>
              <a:prstGeom prst="cub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Text Box 35">
                <a:extLst>
                  <a:ext uri="{FF2B5EF4-FFF2-40B4-BE49-F238E27FC236}">
                    <a16:creationId xmlns:a16="http://schemas.microsoft.com/office/drawing/2014/main" id="{CE9265F2-26E3-49B5-9A00-2DF98D3DFE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9332" y="4400259"/>
                <a:ext cx="317500" cy="231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13" name="Text Box 33">
              <a:extLst>
                <a:ext uri="{FF2B5EF4-FFF2-40B4-BE49-F238E27FC236}">
                  <a16:creationId xmlns:a16="http://schemas.microsoft.com/office/drawing/2014/main" id="{7677513B-90F1-478B-AF3D-ABA8130555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4841" y="4959867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8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79FFF8E-FE01-4BF2-B46B-9B08129A2192}"/>
              </a:ext>
            </a:extLst>
          </p:cNvPr>
          <p:cNvGrpSpPr/>
          <p:nvPr/>
        </p:nvGrpSpPr>
        <p:grpSpPr>
          <a:xfrm>
            <a:off x="6595059" y="3272317"/>
            <a:ext cx="1294643" cy="248382"/>
            <a:chOff x="3149188" y="4625982"/>
            <a:chExt cx="990599" cy="208627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F681B3A-56AE-4E57-8D38-836B54BBE9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4249" y="4750065"/>
              <a:ext cx="985538" cy="845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3E793E55-AC01-4830-93A4-F8B2EB6A1990}"/>
                </a:ext>
              </a:extLst>
            </p:cNvPr>
            <p:cNvCxnSpPr/>
            <p:nvPr/>
          </p:nvCxnSpPr>
          <p:spPr>
            <a:xfrm>
              <a:off x="3149188" y="4683132"/>
              <a:ext cx="930910" cy="482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652E81D5-414C-4B4E-A1F5-497D5DD81E21}"/>
                </a:ext>
              </a:extLst>
            </p:cNvPr>
            <p:cNvCxnSpPr/>
            <p:nvPr/>
          </p:nvCxnSpPr>
          <p:spPr>
            <a:xfrm>
              <a:off x="3205703" y="4625982"/>
              <a:ext cx="874395" cy="1054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Cube 120">
            <a:extLst>
              <a:ext uri="{FF2B5EF4-FFF2-40B4-BE49-F238E27FC236}">
                <a16:creationId xmlns:a16="http://schemas.microsoft.com/office/drawing/2014/main" id="{BC434E50-DA5C-47B4-BECE-210815E15987}"/>
              </a:ext>
            </a:extLst>
          </p:cNvPr>
          <p:cNvSpPr/>
          <p:nvPr/>
        </p:nvSpPr>
        <p:spPr>
          <a:xfrm>
            <a:off x="6441275" y="3278766"/>
            <a:ext cx="219710" cy="219710"/>
          </a:xfrm>
          <a:prstGeom prst="cub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2" name="Text Box 194">
            <a:extLst>
              <a:ext uri="{FF2B5EF4-FFF2-40B4-BE49-F238E27FC236}">
                <a16:creationId xmlns:a16="http://schemas.microsoft.com/office/drawing/2014/main" id="{432EEC2F-D437-4234-A1B2-1CFEFBECE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1845" y="3634896"/>
            <a:ext cx="7969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Convolution: 3*3*3*32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3" name="Text Box 195">
            <a:extLst>
              <a:ext uri="{FF2B5EF4-FFF2-40B4-BE49-F238E27FC236}">
                <a16:creationId xmlns:a16="http://schemas.microsoft.com/office/drawing/2014/main" id="{48862685-2056-43EB-BB27-29109A6EB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8944" y="3651825"/>
            <a:ext cx="751322" cy="317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800" dirty="0"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Up-Sampling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: 2*2*2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005EEA8-E306-43AD-B2C5-38903B15F7EC}"/>
              </a:ext>
            </a:extLst>
          </p:cNvPr>
          <p:cNvGrpSpPr/>
          <p:nvPr/>
        </p:nvGrpSpPr>
        <p:grpSpPr>
          <a:xfrm>
            <a:off x="6660678" y="1707790"/>
            <a:ext cx="1191577" cy="1063506"/>
            <a:chOff x="2423066" y="3227836"/>
            <a:chExt cx="1191577" cy="1063506"/>
          </a:xfrm>
        </p:grpSpPr>
        <p:sp>
          <p:nvSpPr>
            <p:cNvPr id="125" name="Cube 124">
              <a:extLst>
                <a:ext uri="{FF2B5EF4-FFF2-40B4-BE49-F238E27FC236}">
                  <a16:creationId xmlns:a16="http://schemas.microsoft.com/office/drawing/2014/main" id="{1D11FDC0-A536-4A57-A12F-028CABB1A02E}"/>
                </a:ext>
              </a:extLst>
            </p:cNvPr>
            <p:cNvSpPr/>
            <p:nvPr/>
          </p:nvSpPr>
          <p:spPr>
            <a:xfrm>
              <a:off x="2700243" y="3308902"/>
              <a:ext cx="914400" cy="9144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Text Box 27">
              <a:extLst>
                <a:ext uri="{FF2B5EF4-FFF2-40B4-BE49-F238E27FC236}">
                  <a16:creationId xmlns:a16="http://schemas.microsoft.com/office/drawing/2014/main" id="{5B054521-A396-4727-87AE-321019743B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8315" y="4059567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Text Box 28">
              <a:extLst>
                <a:ext uri="{FF2B5EF4-FFF2-40B4-BE49-F238E27FC236}">
                  <a16:creationId xmlns:a16="http://schemas.microsoft.com/office/drawing/2014/main" id="{11F8F256-64B2-4F42-99BA-23D7243019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3066" y="3785787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Text Box 29">
              <a:extLst>
                <a:ext uri="{FF2B5EF4-FFF2-40B4-BE49-F238E27FC236}">
                  <a16:creationId xmlns:a16="http://schemas.microsoft.com/office/drawing/2014/main" id="{9BFCF859-0BB6-4A1E-AC87-4D5675DCCF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4382" y="3227836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29" name="Cube 128">
            <a:extLst>
              <a:ext uri="{FF2B5EF4-FFF2-40B4-BE49-F238E27FC236}">
                <a16:creationId xmlns:a16="http://schemas.microsoft.com/office/drawing/2014/main" id="{BAB1B2E2-DB67-45BA-9887-05E3C6076304}"/>
              </a:ext>
            </a:extLst>
          </p:cNvPr>
          <p:cNvSpPr/>
          <p:nvPr/>
        </p:nvSpPr>
        <p:spPr>
          <a:xfrm>
            <a:off x="7865841" y="3272416"/>
            <a:ext cx="219710" cy="219710"/>
          </a:xfrm>
          <a:prstGeom prst="cub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0014F76-AD77-493B-B7B7-F721C7550101}"/>
              </a:ext>
            </a:extLst>
          </p:cNvPr>
          <p:cNvGrpSpPr/>
          <p:nvPr/>
        </p:nvGrpSpPr>
        <p:grpSpPr>
          <a:xfrm>
            <a:off x="7415615" y="1776440"/>
            <a:ext cx="1118841" cy="1000964"/>
            <a:chOff x="2495802" y="3293845"/>
            <a:chExt cx="1118841" cy="1000964"/>
          </a:xfrm>
        </p:grpSpPr>
        <p:sp>
          <p:nvSpPr>
            <p:cNvPr id="131" name="Cube 130">
              <a:extLst>
                <a:ext uri="{FF2B5EF4-FFF2-40B4-BE49-F238E27FC236}">
                  <a16:creationId xmlns:a16="http://schemas.microsoft.com/office/drawing/2014/main" id="{58854D46-4213-4137-8F67-88AF43429789}"/>
                </a:ext>
              </a:extLst>
            </p:cNvPr>
            <p:cNvSpPr/>
            <p:nvPr/>
          </p:nvSpPr>
          <p:spPr>
            <a:xfrm>
              <a:off x="2700243" y="3308902"/>
              <a:ext cx="914400" cy="9144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Text Box 27">
              <a:extLst>
                <a:ext uri="{FF2B5EF4-FFF2-40B4-BE49-F238E27FC236}">
                  <a16:creationId xmlns:a16="http://schemas.microsoft.com/office/drawing/2014/main" id="{13BD0F64-1614-4D55-8B86-C58F702BC9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8419" y="4063034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" name="Text Box 28">
              <a:extLst>
                <a:ext uri="{FF2B5EF4-FFF2-40B4-BE49-F238E27FC236}">
                  <a16:creationId xmlns:a16="http://schemas.microsoft.com/office/drawing/2014/main" id="{F40537C1-48CC-4019-835D-9BE9F4FDDC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5802" y="3777638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" name="Text Box 29">
              <a:extLst>
                <a:ext uri="{FF2B5EF4-FFF2-40B4-BE49-F238E27FC236}">
                  <a16:creationId xmlns:a16="http://schemas.microsoft.com/office/drawing/2014/main" id="{9EAB2877-99F1-4680-B483-9472129F73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2957" y="3293845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35" name="Cube 134">
            <a:extLst>
              <a:ext uri="{FF2B5EF4-FFF2-40B4-BE49-F238E27FC236}">
                <a16:creationId xmlns:a16="http://schemas.microsoft.com/office/drawing/2014/main" id="{3DD1DB41-DF48-40A4-859C-E88D3CAB4A54}"/>
              </a:ext>
            </a:extLst>
          </p:cNvPr>
          <p:cNvSpPr/>
          <p:nvPr/>
        </p:nvSpPr>
        <p:spPr>
          <a:xfrm>
            <a:off x="7886796" y="2182521"/>
            <a:ext cx="219710" cy="219710"/>
          </a:xfrm>
          <a:prstGeom prst="cub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6" name="Text Box 194">
            <a:extLst>
              <a:ext uri="{FF2B5EF4-FFF2-40B4-BE49-F238E27FC236}">
                <a16:creationId xmlns:a16="http://schemas.microsoft.com/office/drawing/2014/main" id="{A660C130-A958-4E21-BFF1-4CDCBDB56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9907" y="2912002"/>
            <a:ext cx="877224" cy="24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Concatenate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7" name="Text Box 194">
            <a:extLst>
              <a:ext uri="{FF2B5EF4-FFF2-40B4-BE49-F238E27FC236}">
                <a16:creationId xmlns:a16="http://schemas.microsoft.com/office/drawing/2014/main" id="{04642D9D-B002-4739-8164-9D6586E10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0845" y="1531516"/>
            <a:ext cx="889806" cy="24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Concatenate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5453CB41-9E60-4D9F-A5D2-CC8E83EBA31F}"/>
              </a:ext>
            </a:extLst>
          </p:cNvPr>
          <p:cNvCxnSpPr>
            <a:cxnSpLocks/>
          </p:cNvCxnSpPr>
          <p:nvPr/>
        </p:nvCxnSpPr>
        <p:spPr>
          <a:xfrm flipV="1">
            <a:off x="4010051" y="2269721"/>
            <a:ext cx="3230257" cy="16169"/>
          </a:xfrm>
          <a:prstGeom prst="straightConnector1">
            <a:avLst/>
          </a:prstGeom>
          <a:ln w="12700"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 Box 195">
            <a:extLst>
              <a:ext uri="{FF2B5EF4-FFF2-40B4-BE49-F238E27FC236}">
                <a16:creationId xmlns:a16="http://schemas.microsoft.com/office/drawing/2014/main" id="{77B28699-8101-469D-B62A-E6352AC53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0685" y="2096482"/>
            <a:ext cx="709595" cy="207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Copy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5A64B768-68AB-439D-8B4D-2C675A0D7D76}"/>
              </a:ext>
            </a:extLst>
          </p:cNvPr>
          <p:cNvGrpSpPr/>
          <p:nvPr/>
        </p:nvGrpSpPr>
        <p:grpSpPr>
          <a:xfrm>
            <a:off x="8052316" y="2191417"/>
            <a:ext cx="770949" cy="219075"/>
            <a:chOff x="3149188" y="4625982"/>
            <a:chExt cx="930910" cy="219075"/>
          </a:xfrm>
        </p:grpSpPr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3F0A330-0366-4F46-BC6C-A368B2E7271E}"/>
                </a:ext>
              </a:extLst>
            </p:cNvPr>
            <p:cNvCxnSpPr/>
            <p:nvPr/>
          </p:nvCxnSpPr>
          <p:spPr>
            <a:xfrm flipV="1">
              <a:off x="3149188" y="4731392"/>
              <a:ext cx="930910" cy="11366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37A1875-2DC7-4F5A-862F-B2C7397E4E59}"/>
                </a:ext>
              </a:extLst>
            </p:cNvPr>
            <p:cNvCxnSpPr/>
            <p:nvPr/>
          </p:nvCxnSpPr>
          <p:spPr>
            <a:xfrm>
              <a:off x="3149188" y="4683132"/>
              <a:ext cx="930910" cy="482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9A57EB06-6A5D-4359-B976-9BADA88104AF}"/>
                </a:ext>
              </a:extLst>
            </p:cNvPr>
            <p:cNvCxnSpPr/>
            <p:nvPr/>
          </p:nvCxnSpPr>
          <p:spPr>
            <a:xfrm>
              <a:off x="3205703" y="4625982"/>
              <a:ext cx="874395" cy="1054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3DB702E6-3A76-4D92-BF02-0C355AAF1AE4}"/>
              </a:ext>
            </a:extLst>
          </p:cNvPr>
          <p:cNvGrpSpPr/>
          <p:nvPr/>
        </p:nvGrpSpPr>
        <p:grpSpPr>
          <a:xfrm>
            <a:off x="8481062" y="1721776"/>
            <a:ext cx="1191577" cy="1235502"/>
            <a:chOff x="2423066" y="3227836"/>
            <a:chExt cx="1191577" cy="1235502"/>
          </a:xfrm>
        </p:grpSpPr>
        <p:sp>
          <p:nvSpPr>
            <p:cNvPr id="145" name="Cube 144">
              <a:extLst>
                <a:ext uri="{FF2B5EF4-FFF2-40B4-BE49-F238E27FC236}">
                  <a16:creationId xmlns:a16="http://schemas.microsoft.com/office/drawing/2014/main" id="{F689F266-89A2-4829-84FF-6F64B024BDF3}"/>
                </a:ext>
              </a:extLst>
            </p:cNvPr>
            <p:cNvSpPr/>
            <p:nvPr/>
          </p:nvSpPr>
          <p:spPr>
            <a:xfrm>
              <a:off x="2700243" y="3308902"/>
              <a:ext cx="914400" cy="9144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Text Box 27">
              <a:extLst>
                <a:ext uri="{FF2B5EF4-FFF2-40B4-BE49-F238E27FC236}">
                  <a16:creationId xmlns:a16="http://schemas.microsoft.com/office/drawing/2014/main" id="{9B276467-2EBA-4275-A9A6-F9D1062459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457" y="4231563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" name="Text Box 28">
              <a:extLst>
                <a:ext uri="{FF2B5EF4-FFF2-40B4-BE49-F238E27FC236}">
                  <a16:creationId xmlns:a16="http://schemas.microsoft.com/office/drawing/2014/main" id="{903270A5-4962-4A55-A929-E09845BC77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3066" y="3785787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" name="Text Box 29">
              <a:extLst>
                <a:ext uri="{FF2B5EF4-FFF2-40B4-BE49-F238E27FC236}">
                  <a16:creationId xmlns:a16="http://schemas.microsoft.com/office/drawing/2014/main" id="{FC4821CC-68FA-409A-87B5-E42B957F2E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4382" y="3227836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240E5EE1-D373-4EB3-89E7-DA041FD9F1DE}"/>
              </a:ext>
            </a:extLst>
          </p:cNvPr>
          <p:cNvGrpSpPr/>
          <p:nvPr/>
        </p:nvGrpSpPr>
        <p:grpSpPr>
          <a:xfrm>
            <a:off x="9647378" y="1697859"/>
            <a:ext cx="1191577" cy="1235502"/>
            <a:chOff x="2423066" y="3227836"/>
            <a:chExt cx="1191577" cy="1235502"/>
          </a:xfrm>
        </p:grpSpPr>
        <p:sp>
          <p:nvSpPr>
            <p:cNvPr id="150" name="Cube 149">
              <a:extLst>
                <a:ext uri="{FF2B5EF4-FFF2-40B4-BE49-F238E27FC236}">
                  <a16:creationId xmlns:a16="http://schemas.microsoft.com/office/drawing/2014/main" id="{A7B22B2D-0916-4EF9-BED4-6DA018A2491A}"/>
                </a:ext>
              </a:extLst>
            </p:cNvPr>
            <p:cNvSpPr/>
            <p:nvPr/>
          </p:nvSpPr>
          <p:spPr>
            <a:xfrm>
              <a:off x="2700243" y="3308902"/>
              <a:ext cx="914400" cy="914400"/>
            </a:xfrm>
            <a:prstGeom prst="cub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Text Box 27">
              <a:extLst>
                <a:ext uri="{FF2B5EF4-FFF2-40B4-BE49-F238E27FC236}">
                  <a16:creationId xmlns:a16="http://schemas.microsoft.com/office/drawing/2014/main" id="{AFDB7E7A-5BA0-47D2-9018-F68C70636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0457" y="4231563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2" name="Text Box 28">
              <a:extLst>
                <a:ext uri="{FF2B5EF4-FFF2-40B4-BE49-F238E27FC236}">
                  <a16:creationId xmlns:a16="http://schemas.microsoft.com/office/drawing/2014/main" id="{94C5AE0D-F4C1-41E4-9370-326C76AA43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3066" y="3785787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3" name="Text Box 29">
              <a:extLst>
                <a:ext uri="{FF2B5EF4-FFF2-40B4-BE49-F238E27FC236}">
                  <a16:creationId xmlns:a16="http://schemas.microsoft.com/office/drawing/2014/main" id="{8C2E639A-4266-4C74-941E-B4EFA1B2C5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4382" y="3227836"/>
              <a:ext cx="317500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16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54" name="Cube 153">
            <a:extLst>
              <a:ext uri="{FF2B5EF4-FFF2-40B4-BE49-F238E27FC236}">
                <a16:creationId xmlns:a16="http://schemas.microsoft.com/office/drawing/2014/main" id="{4B7F51E7-2984-4047-8DB3-69E645734928}"/>
              </a:ext>
            </a:extLst>
          </p:cNvPr>
          <p:cNvSpPr/>
          <p:nvPr/>
        </p:nvSpPr>
        <p:spPr>
          <a:xfrm>
            <a:off x="9063263" y="2203169"/>
            <a:ext cx="219710" cy="219710"/>
          </a:xfrm>
          <a:prstGeom prst="cub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792DA040-ADDC-483D-8316-CE81A861F5AC}"/>
              </a:ext>
            </a:extLst>
          </p:cNvPr>
          <p:cNvGrpSpPr/>
          <p:nvPr/>
        </p:nvGrpSpPr>
        <p:grpSpPr>
          <a:xfrm>
            <a:off x="9228783" y="2212065"/>
            <a:ext cx="770949" cy="219075"/>
            <a:chOff x="3149188" y="4625982"/>
            <a:chExt cx="930910" cy="219075"/>
          </a:xfrm>
        </p:grpSpPr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07485A46-9A8F-43A5-9FD5-2F28E50585C9}"/>
                </a:ext>
              </a:extLst>
            </p:cNvPr>
            <p:cNvCxnSpPr/>
            <p:nvPr/>
          </p:nvCxnSpPr>
          <p:spPr>
            <a:xfrm flipV="1">
              <a:off x="3149188" y="4731392"/>
              <a:ext cx="930910" cy="11366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43A219EA-1804-4D08-B46B-424FB43181FD}"/>
                </a:ext>
              </a:extLst>
            </p:cNvPr>
            <p:cNvCxnSpPr/>
            <p:nvPr/>
          </p:nvCxnSpPr>
          <p:spPr>
            <a:xfrm>
              <a:off x="3149188" y="4683132"/>
              <a:ext cx="930910" cy="482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7938E509-900F-4646-9320-0177487BF15F}"/>
                </a:ext>
              </a:extLst>
            </p:cNvPr>
            <p:cNvCxnSpPr/>
            <p:nvPr/>
          </p:nvCxnSpPr>
          <p:spPr>
            <a:xfrm>
              <a:off x="3205703" y="4625982"/>
              <a:ext cx="874395" cy="10541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9" name="Text Box 194">
            <a:extLst>
              <a:ext uri="{FF2B5EF4-FFF2-40B4-BE49-F238E27FC236}">
                <a16:creationId xmlns:a16="http://schemas.microsoft.com/office/drawing/2014/main" id="{F3DC9B50-4BDD-4EA4-AD12-8595AA569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2536" y="2703256"/>
            <a:ext cx="7969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Convolution: 3*3*3*16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0" name="Text Box 194">
            <a:extLst>
              <a:ext uri="{FF2B5EF4-FFF2-40B4-BE49-F238E27FC236}">
                <a16:creationId xmlns:a16="http://schemas.microsoft.com/office/drawing/2014/main" id="{6FF41923-BAB9-4C8D-879F-275AA6BA0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7878" y="2706174"/>
            <a:ext cx="796925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Convolution: 3*3*3*32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1" name="Text Box 194">
            <a:extLst>
              <a:ext uri="{FF2B5EF4-FFF2-40B4-BE49-F238E27FC236}">
                <a16:creationId xmlns:a16="http://schemas.microsoft.com/office/drawing/2014/main" id="{4116826E-A841-4AE5-BB82-A5C1ABEB8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1428" y="4556559"/>
            <a:ext cx="796925" cy="33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Convolution: 3*3*3*67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2" name="Text Box 195">
            <a:extLst>
              <a:ext uri="{FF2B5EF4-FFF2-40B4-BE49-F238E27FC236}">
                <a16:creationId xmlns:a16="http://schemas.microsoft.com/office/drawing/2014/main" id="{AFAB9ED1-12B0-4482-B2C1-E13DB7E52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8514" y="2706191"/>
            <a:ext cx="766074" cy="317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800" dirty="0"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Up-Sampling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: 2*2*2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C046D74-76C6-47BF-907B-FB6903ED18F4}"/>
              </a:ext>
            </a:extLst>
          </p:cNvPr>
          <p:cNvGrpSpPr/>
          <p:nvPr/>
        </p:nvGrpSpPr>
        <p:grpSpPr>
          <a:xfrm>
            <a:off x="7886796" y="2337065"/>
            <a:ext cx="222294" cy="911390"/>
            <a:chOff x="3478455" y="1847183"/>
            <a:chExt cx="216818" cy="742096"/>
          </a:xfrm>
        </p:grpSpPr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A0D57140-76C1-4A04-9DE7-8D99DECA85F8}"/>
                </a:ext>
              </a:extLst>
            </p:cNvPr>
            <p:cNvCxnSpPr>
              <a:cxnSpLocks/>
            </p:cNvCxnSpPr>
            <p:nvPr/>
          </p:nvCxnSpPr>
          <p:spPr>
            <a:xfrm>
              <a:off x="3478455" y="1894589"/>
              <a:ext cx="100852" cy="66644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D7E336AF-739E-4BF8-972B-D1F0FBD755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301" y="1913565"/>
              <a:ext cx="58988" cy="6757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183C838D-BCB5-4010-AD96-7DF8E24C60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9307" y="1847183"/>
              <a:ext cx="115966" cy="742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AD69534A-3F0A-4301-9EC3-05AA5A19716E}"/>
              </a:ext>
            </a:extLst>
          </p:cNvPr>
          <p:cNvGrpSpPr/>
          <p:nvPr/>
        </p:nvGrpSpPr>
        <p:grpSpPr>
          <a:xfrm>
            <a:off x="4464672" y="3434875"/>
            <a:ext cx="222294" cy="911390"/>
            <a:chOff x="3478455" y="1847183"/>
            <a:chExt cx="216818" cy="742096"/>
          </a:xfrm>
        </p:grpSpPr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55261F39-CBC1-48CA-B9E5-B3F4E59D6D56}"/>
                </a:ext>
              </a:extLst>
            </p:cNvPr>
            <p:cNvCxnSpPr>
              <a:cxnSpLocks/>
            </p:cNvCxnSpPr>
            <p:nvPr/>
          </p:nvCxnSpPr>
          <p:spPr>
            <a:xfrm>
              <a:off x="3478455" y="1894589"/>
              <a:ext cx="100852" cy="66644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4F15DCD3-A02F-41FF-BEAF-CE1A67E3A13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301" y="1913565"/>
              <a:ext cx="58988" cy="6757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A42E6497-07E9-4B62-8F97-6274200E24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9307" y="1847183"/>
              <a:ext cx="115966" cy="742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97E9EEA3-8265-47CF-8C78-6370FFE2F6DB}"/>
              </a:ext>
            </a:extLst>
          </p:cNvPr>
          <p:cNvGrpSpPr/>
          <p:nvPr/>
        </p:nvGrpSpPr>
        <p:grpSpPr>
          <a:xfrm>
            <a:off x="6446591" y="3409884"/>
            <a:ext cx="222294" cy="911390"/>
            <a:chOff x="3478455" y="1847183"/>
            <a:chExt cx="216818" cy="742096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01B9C4EC-C47A-4D28-937D-E54360839BD3}"/>
                </a:ext>
              </a:extLst>
            </p:cNvPr>
            <p:cNvCxnSpPr>
              <a:cxnSpLocks/>
            </p:cNvCxnSpPr>
            <p:nvPr/>
          </p:nvCxnSpPr>
          <p:spPr>
            <a:xfrm>
              <a:off x="3478455" y="1894589"/>
              <a:ext cx="100852" cy="666442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BF5D758-092D-4E3C-8C1A-0CAE5E0AF7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8301" y="1913565"/>
              <a:ext cx="58988" cy="6757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267F122A-69F0-46E0-85B5-669376C15A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9307" y="1847183"/>
              <a:ext cx="115966" cy="74209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8D474C03-817D-4CA5-8D97-F9B8B9BC4854}"/>
              </a:ext>
            </a:extLst>
          </p:cNvPr>
          <p:cNvCxnSpPr/>
          <p:nvPr/>
        </p:nvCxnSpPr>
        <p:spPr>
          <a:xfrm>
            <a:off x="7898344" y="4902961"/>
            <a:ext cx="489949" cy="9340"/>
          </a:xfrm>
          <a:prstGeom prst="line">
            <a:avLst/>
          </a:prstGeom>
          <a:ln w="762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0A2A7484-8F2E-49AA-9143-0159C09DB51C}"/>
              </a:ext>
            </a:extLst>
          </p:cNvPr>
          <p:cNvSpPr txBox="1"/>
          <p:nvPr/>
        </p:nvSpPr>
        <p:spPr>
          <a:xfrm>
            <a:off x="8461192" y="4762861"/>
            <a:ext cx="13704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Encoding path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7088685-1C03-4219-8C00-E85910A2ED39}"/>
              </a:ext>
            </a:extLst>
          </p:cNvPr>
          <p:cNvSpPr txBox="1"/>
          <p:nvPr/>
        </p:nvSpPr>
        <p:spPr>
          <a:xfrm>
            <a:off x="8476203" y="5156130"/>
            <a:ext cx="1391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Decoding path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7596984-4253-44E2-8DE8-DB9A76939E91}"/>
              </a:ext>
            </a:extLst>
          </p:cNvPr>
          <p:cNvSpPr txBox="1"/>
          <p:nvPr/>
        </p:nvSpPr>
        <p:spPr>
          <a:xfrm>
            <a:off x="8495846" y="5601364"/>
            <a:ext cx="1279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Position path</a:t>
            </a:r>
          </a:p>
        </p:txBody>
      </p: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EF05829C-7A43-402F-BD73-90D1EC364444}"/>
              </a:ext>
            </a:extLst>
          </p:cNvPr>
          <p:cNvCxnSpPr/>
          <p:nvPr/>
        </p:nvCxnSpPr>
        <p:spPr>
          <a:xfrm>
            <a:off x="7869492" y="5314412"/>
            <a:ext cx="489949" cy="9340"/>
          </a:xfrm>
          <a:prstGeom prst="line">
            <a:avLst/>
          </a:prstGeom>
          <a:ln w="7620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799B95FC-6BC6-4177-BA11-480217426916}"/>
              </a:ext>
            </a:extLst>
          </p:cNvPr>
          <p:cNvCxnSpPr/>
          <p:nvPr/>
        </p:nvCxnSpPr>
        <p:spPr>
          <a:xfrm>
            <a:off x="7869492" y="5738254"/>
            <a:ext cx="489949" cy="9340"/>
          </a:xfrm>
          <a:prstGeom prst="line">
            <a:avLst/>
          </a:prstGeom>
          <a:ln w="76200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extBox 180">
            <a:extLst>
              <a:ext uri="{FF2B5EF4-FFF2-40B4-BE49-F238E27FC236}">
                <a16:creationId xmlns:a16="http://schemas.microsoft.com/office/drawing/2014/main" id="{E975667D-FA59-44EC-BED0-ADF8BFB28184}"/>
              </a:ext>
            </a:extLst>
          </p:cNvPr>
          <p:cNvSpPr txBox="1"/>
          <p:nvPr/>
        </p:nvSpPr>
        <p:spPr>
          <a:xfrm>
            <a:off x="8337612" y="4344212"/>
            <a:ext cx="750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Y-net</a:t>
            </a:r>
          </a:p>
        </p:txBody>
      </p:sp>
      <p:sp>
        <p:nvSpPr>
          <p:cNvPr id="182" name="Text Box 195">
            <a:extLst>
              <a:ext uri="{FF2B5EF4-FFF2-40B4-BE49-F238E27FC236}">
                <a16:creationId xmlns:a16="http://schemas.microsoft.com/office/drawing/2014/main" id="{BFB50DAA-28E2-4BE4-88D5-7D9FED9DDF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428" y="3650681"/>
            <a:ext cx="780217" cy="31701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Max-Pooling: 2*2*2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63EBEB-0B30-4861-A46B-883D06C5E618}"/>
              </a:ext>
            </a:extLst>
          </p:cNvPr>
          <p:cNvSpPr txBox="1"/>
          <p:nvPr/>
        </p:nvSpPr>
        <p:spPr>
          <a:xfrm>
            <a:off x="4485634" y="6344173"/>
            <a:ext cx="1450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Normalized patch position</a:t>
            </a:r>
          </a:p>
        </p:txBody>
      </p:sp>
    </p:spTree>
    <p:extLst>
      <p:ext uri="{BB962C8B-B14F-4D97-AF65-F5344CB8AC3E}">
        <p14:creationId xmlns:p14="http://schemas.microsoft.com/office/powerpoint/2010/main" val="21761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84" grpId="0" animBg="1"/>
      <p:bldP spid="85" grpId="0"/>
      <p:bldP spid="110" grpId="0"/>
      <p:bldP spid="136" grpId="0"/>
      <p:bldP spid="137" grpId="0"/>
      <p:bldP spid="139" grpId="0"/>
      <p:bldP spid="161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9F2B64-EECA-4CE9-A406-94D5AFE330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Metrics used for evaluation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7A315-9DE6-435B-9856-FDA4FC0381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9073" y="1736726"/>
            <a:ext cx="10817283" cy="4015497"/>
          </a:xfrm>
        </p:spPr>
        <p:txBody>
          <a:bodyPr>
            <a:normAutofit/>
          </a:bodyPr>
          <a:lstStyle/>
          <a:p>
            <a:r>
              <a:rPr lang="en-US" dirty="0"/>
              <a:t>Highly unbalanced classes</a:t>
            </a:r>
          </a:p>
          <a:p>
            <a:pPr lvl="1"/>
            <a:r>
              <a:rPr lang="en-US" dirty="0"/>
              <a:t>Nearly 99.4% voxels are non-artery voxel</a:t>
            </a:r>
          </a:p>
          <a:p>
            <a:pPr fontAlgn="ctr"/>
            <a:r>
              <a:rPr lang="en-US" dirty="0"/>
              <a:t>Accuracy: (TP+TN)/(TP+FP+FN+TN))</a:t>
            </a:r>
          </a:p>
          <a:p>
            <a:pPr fontAlgn="ctr"/>
            <a:r>
              <a:rPr lang="en-US" dirty="0"/>
              <a:t>Sensitivity: TP/(TP+FN)</a:t>
            </a:r>
          </a:p>
          <a:p>
            <a:pPr fontAlgn="ctr"/>
            <a:r>
              <a:rPr lang="en-US" dirty="0"/>
              <a:t>Specificity: TN/(TN+FP)</a:t>
            </a:r>
          </a:p>
          <a:p>
            <a:pPr fontAlgn="ctr"/>
            <a:r>
              <a:rPr lang="en-US" dirty="0"/>
              <a:t>Precision: TP/(TP+FP)</a:t>
            </a:r>
          </a:p>
          <a:p>
            <a:pPr fontAlgn="ctr"/>
            <a:r>
              <a:rPr lang="en-US" b="1" dirty="0"/>
              <a:t>Dice similarity co-efficient</a:t>
            </a:r>
            <a:r>
              <a:rPr lang="en-US" dirty="0"/>
              <a:t> (DSC): 2*TP/(2*TP+FP+FN)</a:t>
            </a:r>
          </a:p>
          <a:p>
            <a:r>
              <a:rPr lang="en-US" dirty="0"/>
              <a:t>The Area Under an ROC Curve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BAD0C3-76A0-41B5-A3A0-1AD23A2D9D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69" t="24832" r="14925" b="20304"/>
          <a:stretch/>
        </p:blipFill>
        <p:spPr>
          <a:xfrm>
            <a:off x="9010836" y="1736726"/>
            <a:ext cx="2166151" cy="18909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E252EF-EC54-433C-BAC0-33F5CC6B9AFE}"/>
              </a:ext>
            </a:extLst>
          </p:cNvPr>
          <p:cNvSpPr txBox="1"/>
          <p:nvPr/>
        </p:nvSpPr>
        <p:spPr>
          <a:xfrm>
            <a:off x="8287796" y="3717063"/>
            <a:ext cx="36122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Red contour: Ground truth</a:t>
            </a:r>
          </a:p>
          <a:p>
            <a:pPr algn="ctr"/>
            <a:r>
              <a:rPr lang="en-US" sz="2000" dirty="0"/>
              <a:t>Green contour: Prediction result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26C0C1-9ADF-4D2A-BDDE-A3725D8DBCEC}"/>
              </a:ext>
            </a:extLst>
          </p:cNvPr>
          <p:cNvSpPr txBox="1"/>
          <p:nvPr/>
        </p:nvSpPr>
        <p:spPr>
          <a:xfrm>
            <a:off x="9721048" y="2482143"/>
            <a:ext cx="447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TP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FB3AB0-A60D-4AE0-8E36-270836BAF733}"/>
              </a:ext>
            </a:extLst>
          </p:cNvPr>
          <p:cNvSpPr txBox="1"/>
          <p:nvPr/>
        </p:nvSpPr>
        <p:spPr>
          <a:xfrm>
            <a:off x="9010836" y="1736726"/>
            <a:ext cx="479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TN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9CD5E6-EC78-4D67-9D05-1ADF76DC4302}"/>
              </a:ext>
            </a:extLst>
          </p:cNvPr>
          <p:cNvSpPr txBox="1"/>
          <p:nvPr/>
        </p:nvSpPr>
        <p:spPr>
          <a:xfrm>
            <a:off x="9344511" y="2226229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FN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B066A3-DBA2-48F3-908F-34DAFCCCAD2E}"/>
              </a:ext>
            </a:extLst>
          </p:cNvPr>
          <p:cNvSpPr txBox="1"/>
          <p:nvPr/>
        </p:nvSpPr>
        <p:spPr>
          <a:xfrm>
            <a:off x="10381164" y="2443424"/>
            <a:ext cx="437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FP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76AEB1-517E-49F4-A4B0-B654295ABCF9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889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0FDE9-06FE-4C2B-BE2F-4D0CB3CB36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Binary classification comparison between methods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88EE8A7-BA56-4A2C-ABB0-8F9DFE77E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808869"/>
              </p:ext>
            </p:extLst>
          </p:nvPr>
        </p:nvGraphicFramePr>
        <p:xfrm>
          <a:off x="895676" y="1584960"/>
          <a:ext cx="10912883" cy="33504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981">
                  <a:extLst>
                    <a:ext uri="{9D8B030D-6E8A-4147-A177-3AD203B41FA5}">
                      <a16:colId xmlns:a16="http://schemas.microsoft.com/office/drawing/2014/main" val="1803624546"/>
                    </a:ext>
                  </a:extLst>
                </a:gridCol>
                <a:gridCol w="1746883">
                  <a:extLst>
                    <a:ext uri="{9D8B030D-6E8A-4147-A177-3AD203B41FA5}">
                      <a16:colId xmlns:a16="http://schemas.microsoft.com/office/drawing/2014/main" val="114741731"/>
                    </a:ext>
                  </a:extLst>
                </a:gridCol>
                <a:gridCol w="1679370">
                  <a:extLst>
                    <a:ext uri="{9D8B030D-6E8A-4147-A177-3AD203B41FA5}">
                      <a16:colId xmlns:a16="http://schemas.microsoft.com/office/drawing/2014/main" val="2380921055"/>
                    </a:ext>
                  </a:extLst>
                </a:gridCol>
                <a:gridCol w="1696249">
                  <a:extLst>
                    <a:ext uri="{9D8B030D-6E8A-4147-A177-3AD203B41FA5}">
                      <a16:colId xmlns:a16="http://schemas.microsoft.com/office/drawing/2014/main" val="1755841034"/>
                    </a:ext>
                  </a:extLst>
                </a:gridCol>
                <a:gridCol w="1780639">
                  <a:extLst>
                    <a:ext uri="{9D8B030D-6E8A-4147-A177-3AD203B41FA5}">
                      <a16:colId xmlns:a16="http://schemas.microsoft.com/office/drawing/2014/main" val="3362549991"/>
                    </a:ext>
                  </a:extLst>
                </a:gridCol>
                <a:gridCol w="1722761">
                  <a:extLst>
                    <a:ext uri="{9D8B030D-6E8A-4147-A177-3AD203B41FA5}">
                      <a16:colId xmlns:a16="http://schemas.microsoft.com/office/drawing/2014/main" val="1868547147"/>
                    </a:ext>
                  </a:extLst>
                </a:gridCol>
              </a:tblGrid>
              <a:tr h="6747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Models (threshold)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Accuracy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Sensitivity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Specificity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Precision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DSC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772345"/>
                  </a:ext>
                </a:extLst>
              </a:tr>
              <a:tr h="4459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CAE (0.38)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0.99837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0.83815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</a:rPr>
                        <a:t>0.99913</a:t>
                      </a:r>
                      <a:endParaRPr lang="en-US" sz="2000" b="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0.81883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0.82838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7815881"/>
                  </a:ext>
                </a:extLst>
              </a:tr>
              <a:tr h="4459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Renyi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0.99500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0.52331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0.99724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0.47272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0.49673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87385591"/>
                  </a:ext>
                </a:extLst>
              </a:tr>
              <a:tr h="4459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Phansalkar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0.85897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FF0000"/>
                          </a:solidFill>
                          <a:effectLst/>
                        </a:rPr>
                        <a:t>0.92017</a:t>
                      </a: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0.85868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0.02992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0.05795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4052566"/>
                  </a:ext>
                </a:extLst>
              </a:tr>
              <a:tr h="44595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Frangi (0.004)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0.99626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0.38955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0.99912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0.67673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0.49447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45566796"/>
                  </a:ext>
                </a:extLst>
              </a:tr>
              <a:tr h="4459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Sato (</a:t>
                      </a:r>
                      <a:r>
                        <a:rPr lang="en-US" altLang="zh-CN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0.058)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0.997099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0.566802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0.999128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0.754003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0.647136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5419041"/>
                  </a:ext>
                </a:extLst>
              </a:tr>
              <a:tr h="4459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 Growth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0.99649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0.28653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0.99983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0.89045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0.43355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5920159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D215E55-0112-43BF-B3DC-884ADDD8D8E6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12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5262128-BDC2-4FCD-8E84-3396A3D68C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30444"/>
              </p:ext>
            </p:extLst>
          </p:nvPr>
        </p:nvGraphicFramePr>
        <p:xfrm>
          <a:off x="895676" y="4935422"/>
          <a:ext cx="10912883" cy="1385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981">
                  <a:extLst>
                    <a:ext uri="{9D8B030D-6E8A-4147-A177-3AD203B41FA5}">
                      <a16:colId xmlns:a16="http://schemas.microsoft.com/office/drawing/2014/main" val="4103864615"/>
                    </a:ext>
                  </a:extLst>
                </a:gridCol>
                <a:gridCol w="1746883">
                  <a:extLst>
                    <a:ext uri="{9D8B030D-6E8A-4147-A177-3AD203B41FA5}">
                      <a16:colId xmlns:a16="http://schemas.microsoft.com/office/drawing/2014/main" val="1998044716"/>
                    </a:ext>
                  </a:extLst>
                </a:gridCol>
                <a:gridCol w="1679370">
                  <a:extLst>
                    <a:ext uri="{9D8B030D-6E8A-4147-A177-3AD203B41FA5}">
                      <a16:colId xmlns:a16="http://schemas.microsoft.com/office/drawing/2014/main" val="4239456352"/>
                    </a:ext>
                  </a:extLst>
                </a:gridCol>
                <a:gridCol w="1696249">
                  <a:extLst>
                    <a:ext uri="{9D8B030D-6E8A-4147-A177-3AD203B41FA5}">
                      <a16:colId xmlns:a16="http://schemas.microsoft.com/office/drawing/2014/main" val="3698523459"/>
                    </a:ext>
                  </a:extLst>
                </a:gridCol>
                <a:gridCol w="1780639">
                  <a:extLst>
                    <a:ext uri="{9D8B030D-6E8A-4147-A177-3AD203B41FA5}">
                      <a16:colId xmlns:a16="http://schemas.microsoft.com/office/drawing/2014/main" val="1300629312"/>
                    </a:ext>
                  </a:extLst>
                </a:gridCol>
                <a:gridCol w="1722761">
                  <a:extLst>
                    <a:ext uri="{9D8B030D-6E8A-4147-A177-3AD203B41FA5}">
                      <a16:colId xmlns:a16="http://schemas.microsoft.com/office/drawing/2014/main" val="1592874927"/>
                    </a:ext>
                  </a:extLst>
                </a:gridCol>
              </a:tblGrid>
              <a:tr h="6927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CAE (0.38) no position path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0.99823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0.82208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0.99906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0.80465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0.81327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8845303"/>
                  </a:ext>
                </a:extLst>
              </a:tr>
              <a:tr h="6927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CAE (0.38) epoch 100/525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0.99801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0.80282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0.99893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0.77965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0.79107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9884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34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181909F-C296-4D09-BC6F-A47777697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31" y="1864307"/>
            <a:ext cx="5487650" cy="3658433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8F4475-0CB4-4484-83F8-08673BCFD9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ROC curve of methods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E67B2B-5915-4421-99BD-1560EA7ED267}"/>
              </a:ext>
            </a:extLst>
          </p:cNvPr>
          <p:cNvSpPr/>
          <p:nvPr/>
        </p:nvSpPr>
        <p:spPr>
          <a:xfrm>
            <a:off x="692458" y="1944208"/>
            <a:ext cx="745725" cy="3462291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03801F-69D7-48D6-8DED-1C221F51CAD3}"/>
              </a:ext>
            </a:extLst>
          </p:cNvPr>
          <p:cNvSpPr txBox="1"/>
          <p:nvPr/>
        </p:nvSpPr>
        <p:spPr>
          <a:xfrm>
            <a:off x="6971700" y="5522739"/>
            <a:ext cx="3613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False positive range from 0-0.003 </a:t>
            </a:r>
          </a:p>
        </p:txBody>
      </p:sp>
      <p:pic>
        <p:nvPicPr>
          <p:cNvPr id="24" name="Picture 23" descr="A close up of text on a white background&#10;&#10;Description generated with high confidence">
            <a:extLst>
              <a:ext uri="{FF2B5EF4-FFF2-40B4-BE49-F238E27FC236}">
                <a16:creationId xmlns:a16="http://schemas.microsoft.com/office/drawing/2014/main" id="{387BCB5C-BEFF-4C75-9CE1-9B828E1EA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481" y="1864306"/>
            <a:ext cx="5487650" cy="365843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9674114-E5F1-4BF7-A263-4CCB20D6B82C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52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9731CF-8322-4753-B63A-3253E7BED3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Visualization between methods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E9A565-AD45-40EF-B384-70801C9E6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346" y="1467545"/>
            <a:ext cx="2339530" cy="22418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775393-6D97-4462-AE3E-9F2D074BB4A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352710" y="3966750"/>
            <a:ext cx="2281705" cy="22225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9CCD88-9FB2-4F64-B828-73A6ADDBF2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85" r="3367" b="2322"/>
          <a:stretch/>
        </p:blipFill>
        <p:spPr>
          <a:xfrm>
            <a:off x="4634415" y="1467544"/>
            <a:ext cx="2222508" cy="22452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2B58C6-B80C-4C28-A223-97A5A514D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15" y="1496532"/>
            <a:ext cx="2287277" cy="22304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9A78C8-9004-4631-9E23-245A0FA23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1330" y="1488484"/>
            <a:ext cx="2253085" cy="22530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E568C6-7806-4634-A295-0C837EA5A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357" y="3966750"/>
            <a:ext cx="2202578" cy="2211820"/>
          </a:xfrm>
          <a:prstGeom prst="rect">
            <a:avLst/>
          </a:prstGeom>
        </p:spPr>
      </p:pic>
      <p:sp>
        <p:nvSpPr>
          <p:cNvPr id="10" name="Shape 198">
            <a:extLst>
              <a:ext uri="{FF2B5EF4-FFF2-40B4-BE49-F238E27FC236}">
                <a16:creationId xmlns:a16="http://schemas.microsoft.com/office/drawing/2014/main" id="{22D62EEF-D9D3-45CE-B424-C4C26E3069B4}"/>
              </a:ext>
            </a:extLst>
          </p:cNvPr>
          <p:cNvSpPr txBox="1"/>
          <p:nvPr/>
        </p:nvSpPr>
        <p:spPr>
          <a:xfrm>
            <a:off x="9254484" y="1392543"/>
            <a:ext cx="2836258" cy="49934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lnSpc>
                <a:spcPct val="107000"/>
              </a:lnSpc>
            </a:pPr>
            <a:r>
              <a:rPr lang="en-US" sz="2000" dirty="0"/>
              <a:t>(a): </a:t>
            </a:r>
            <a:r>
              <a:rPr lang="en-US" sz="2000" dirty="0">
                <a:sym typeface="Arial"/>
              </a:rPr>
              <a:t>Labeled image as ground truth</a:t>
            </a:r>
            <a:endParaRPr lang="en-US" sz="2000" dirty="0"/>
          </a:p>
          <a:p>
            <a:pPr>
              <a:lnSpc>
                <a:spcPct val="107000"/>
              </a:lnSpc>
            </a:pPr>
            <a:r>
              <a:rPr lang="en-US" sz="2000" dirty="0"/>
              <a:t>(b): Probability image predicted from CAE</a:t>
            </a:r>
          </a:p>
          <a:p>
            <a:pPr>
              <a:lnSpc>
                <a:spcPct val="107000"/>
              </a:lnSpc>
            </a:pPr>
            <a:r>
              <a:rPr lang="en-US" sz="2000" dirty="0"/>
              <a:t>(c): Binary image after thresholding (b)</a:t>
            </a:r>
          </a:p>
          <a:p>
            <a:pPr>
              <a:lnSpc>
                <a:spcPct val="107000"/>
              </a:lnSpc>
            </a:pPr>
            <a:r>
              <a:rPr lang="en-US" sz="2000" dirty="0"/>
              <a:t>(d): Phansalkar thresholded image</a:t>
            </a:r>
          </a:p>
          <a:p>
            <a:pPr>
              <a:lnSpc>
                <a:spcPct val="107000"/>
              </a:lnSpc>
            </a:pPr>
            <a:r>
              <a:rPr lang="en-US" sz="2000" dirty="0"/>
              <a:t>(e): Renyi Entropy thresholded image</a:t>
            </a:r>
          </a:p>
          <a:p>
            <a:pPr>
              <a:lnSpc>
                <a:spcPct val="107000"/>
              </a:lnSpc>
            </a:pPr>
            <a:r>
              <a:rPr lang="en-US" sz="2000" dirty="0"/>
              <a:t>(f): Frangi filtered (optimal thresholded)</a:t>
            </a:r>
          </a:p>
          <a:p>
            <a:pPr>
              <a:lnSpc>
                <a:spcPct val="107000"/>
              </a:lnSpc>
            </a:pPr>
            <a:r>
              <a:rPr lang="en-US" sz="2000" dirty="0"/>
              <a:t>(g): Sato filtered (optimal thresholded)</a:t>
            </a:r>
            <a:endParaRPr lang="en-US" sz="2000" dirty="0"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US" sz="2000" dirty="0"/>
              <a:t>(h): Region growth image</a:t>
            </a:r>
            <a:endParaRPr lang="en-US" sz="2000" dirty="0"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243799-1BD2-4545-B13E-38815883148A}"/>
              </a:ext>
            </a:extLst>
          </p:cNvPr>
          <p:cNvSpPr txBox="1"/>
          <p:nvPr/>
        </p:nvSpPr>
        <p:spPr>
          <a:xfrm>
            <a:off x="301841" y="3628506"/>
            <a:ext cx="1926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(a) Ground truth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3F1710-E72C-4268-A59F-726A2A005DB7}"/>
              </a:ext>
            </a:extLst>
          </p:cNvPr>
          <p:cNvSpPr txBox="1"/>
          <p:nvPr/>
        </p:nvSpPr>
        <p:spPr>
          <a:xfrm>
            <a:off x="2375392" y="3651266"/>
            <a:ext cx="2105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(b) CAE probability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11B30D-B14C-43AC-BB57-D22C20B4B4F1}"/>
              </a:ext>
            </a:extLst>
          </p:cNvPr>
          <p:cNvSpPr txBox="1"/>
          <p:nvPr/>
        </p:nvSpPr>
        <p:spPr>
          <a:xfrm>
            <a:off x="4657097" y="3643628"/>
            <a:ext cx="2077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(c) CAE thresholded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CD3011-8318-45F2-A4ED-F5E9D4D39325}"/>
              </a:ext>
            </a:extLst>
          </p:cNvPr>
          <p:cNvSpPr txBox="1"/>
          <p:nvPr/>
        </p:nvSpPr>
        <p:spPr>
          <a:xfrm>
            <a:off x="7122191" y="3666105"/>
            <a:ext cx="1613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(d) Renyi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975F5C-8D7D-4793-8BF3-6760D289630A}"/>
              </a:ext>
            </a:extLst>
          </p:cNvPr>
          <p:cNvSpPr txBox="1"/>
          <p:nvPr/>
        </p:nvSpPr>
        <p:spPr>
          <a:xfrm>
            <a:off x="301841" y="6091676"/>
            <a:ext cx="1777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(e) Phansalkar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A54B56-8E4E-42AE-A48F-CD1BA28C9F9F}"/>
              </a:ext>
            </a:extLst>
          </p:cNvPr>
          <p:cNvSpPr txBox="1"/>
          <p:nvPr/>
        </p:nvSpPr>
        <p:spPr>
          <a:xfrm>
            <a:off x="2831977" y="6123585"/>
            <a:ext cx="1180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(f) Frangi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062FAF-53A3-4A2E-ACFB-7A2B50F61766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14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0D2166-36DE-4076-A3A4-7B1886CC72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8965" y="3977933"/>
            <a:ext cx="2231095" cy="22281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F5F7ABE-132F-4F80-B5B3-CFC0966046D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0972" y="3995066"/>
            <a:ext cx="2207993" cy="221096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86622E1-4FA6-4F1E-ABE9-B81FDE798903}"/>
              </a:ext>
            </a:extLst>
          </p:cNvPr>
          <p:cNvSpPr txBox="1"/>
          <p:nvPr/>
        </p:nvSpPr>
        <p:spPr>
          <a:xfrm>
            <a:off x="5113682" y="6114256"/>
            <a:ext cx="1347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(g) Sato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86C4B1-E77F-46C7-8D1C-AA8B97432BBE}"/>
              </a:ext>
            </a:extLst>
          </p:cNvPr>
          <p:cNvSpPr txBox="1"/>
          <p:nvPr/>
        </p:nvSpPr>
        <p:spPr>
          <a:xfrm>
            <a:off x="6959573" y="6116424"/>
            <a:ext cx="1953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(h) Region growth</a:t>
            </a:r>
          </a:p>
        </p:txBody>
      </p:sp>
    </p:spTree>
    <p:extLst>
      <p:ext uri="{BB962C8B-B14F-4D97-AF65-F5344CB8AC3E}">
        <p14:creationId xmlns:p14="http://schemas.microsoft.com/office/powerpoint/2010/main" val="1638817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462131-4CFF-4294-B01C-6B91492C61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Visualization of </a:t>
            </a:r>
            <a:r>
              <a:rPr lang="en-US" sz="4000" dirty="0" err="1"/>
              <a:t>Pcomm</a:t>
            </a:r>
            <a:r>
              <a:rPr lang="en-US" sz="4000" dirty="0"/>
              <a:t> artery between methods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8D3939-ADDF-41A2-946E-E50226C1B579}"/>
              </a:ext>
            </a:extLst>
          </p:cNvPr>
          <p:cNvSpPr/>
          <p:nvPr/>
        </p:nvSpPr>
        <p:spPr>
          <a:xfrm>
            <a:off x="8327255" y="1363508"/>
            <a:ext cx="3767514" cy="371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Noise, and discontinuity near bifurcation in Frangi (a) and Sato (b) filtered images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 err="1"/>
              <a:t>Pcomm</a:t>
            </a:r>
            <a:r>
              <a:rPr lang="en-US" sz="2000" dirty="0"/>
              <a:t> </a:t>
            </a:r>
            <a:r>
              <a:rPr lang="en-US" sz="2000" dirty="0" err="1"/>
              <a:t>misssing</a:t>
            </a:r>
            <a:r>
              <a:rPr lang="en-US" sz="2000" dirty="0"/>
              <a:t> by region growth method (c)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Noise, and broken </a:t>
            </a:r>
            <a:r>
              <a:rPr lang="en-US" sz="2000" dirty="0" err="1"/>
              <a:t>Pcomm</a:t>
            </a:r>
            <a:r>
              <a:rPr lang="en-US" sz="2000" dirty="0"/>
              <a:t> in Renyi Entropy thresholded image (d)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CAE filtered </a:t>
            </a:r>
            <a:r>
              <a:rPr lang="en-US" sz="2000" dirty="0" err="1"/>
              <a:t>Pcomm</a:t>
            </a:r>
            <a:r>
              <a:rPr lang="en-US" sz="2000" dirty="0"/>
              <a:t> (e)</a:t>
            </a: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Phansalkar image is too noisy to see </a:t>
            </a:r>
            <a:r>
              <a:rPr lang="en-US" sz="2000" dirty="0" err="1"/>
              <a:t>Pcomm</a:t>
            </a:r>
            <a:endParaRPr lang="en-US" sz="2000" dirty="0"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19BA1F-B9D7-4F60-AFA3-936EE2C14681}"/>
              </a:ext>
            </a:extLst>
          </p:cNvPr>
          <p:cNvSpPr/>
          <p:nvPr/>
        </p:nvSpPr>
        <p:spPr>
          <a:xfrm>
            <a:off x="8499763" y="5144744"/>
            <a:ext cx="34622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Pcomm</a:t>
            </a:r>
            <a:r>
              <a:rPr lang="en-US" dirty="0"/>
              <a:t>: Posterior communicating artery, an important artery between anterior and posterior cerebral circulation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E7DD3D3-85EF-4936-AAFF-7489BA5541F0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15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78D147-DCED-40AC-97B8-2CEB3F6B0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03" y="1730383"/>
            <a:ext cx="7998568" cy="477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02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FC16DA-3C14-4E2A-B6C9-C5C684299F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Highlights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4E34F-F8A3-4C5C-8C9A-F40495621C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Application:</a:t>
            </a:r>
          </a:p>
          <a:p>
            <a:pPr lvl="1"/>
            <a:r>
              <a:rPr lang="en-US" dirty="0"/>
              <a:t>Convolutional neural network for intracranial artery segmentation</a:t>
            </a:r>
          </a:p>
          <a:p>
            <a:pPr lvl="1"/>
            <a:r>
              <a:rPr lang="en-US" dirty="0"/>
              <a:t>Available because of the high quality labeled images</a:t>
            </a:r>
          </a:p>
          <a:p>
            <a:r>
              <a:rPr lang="en-US" dirty="0"/>
              <a:t>Network structure:</a:t>
            </a:r>
          </a:p>
          <a:p>
            <a:pPr lvl="1"/>
            <a:r>
              <a:rPr lang="en-US" dirty="0"/>
              <a:t>Y-net CAE with position for efficient and effective training</a:t>
            </a:r>
          </a:p>
          <a:p>
            <a:r>
              <a:rPr lang="en-US" dirty="0"/>
              <a:t>Training methods:</a:t>
            </a:r>
          </a:p>
          <a:p>
            <a:pPr lvl="1"/>
            <a:r>
              <a:rPr lang="en-US" dirty="0"/>
              <a:t>Patch based </a:t>
            </a:r>
          </a:p>
          <a:p>
            <a:pPr lvl="1"/>
            <a:r>
              <a:rPr lang="en-US" dirty="0"/>
              <a:t>Balanced samples</a:t>
            </a:r>
          </a:p>
          <a:p>
            <a:pPr lvl="1"/>
            <a:r>
              <a:rPr lang="en-US" dirty="0"/>
              <a:t>3D network operations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9EFC10-A810-4173-9EBB-5EF4F01F49B4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82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FC16DA-3C14-4E2A-B6C9-C5C684299F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Acknowledgement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4E34F-F8A3-4C5C-8C9A-F40495621C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This research is supported by grants from</a:t>
            </a:r>
          </a:p>
          <a:p>
            <a:pPr lvl="1"/>
            <a:r>
              <a:rPr lang="en-US" dirty="0"/>
              <a:t>National Institutes of Health (R01 NS083503, R01 NS092207, and R01 HL103609) </a:t>
            </a:r>
          </a:p>
          <a:p>
            <a:pPr lvl="1"/>
            <a:r>
              <a:rPr lang="en-US" dirty="0"/>
              <a:t>American Heart Association (17MCPRP33671077)</a:t>
            </a:r>
          </a:p>
          <a:p>
            <a:pPr lvl="1"/>
            <a:r>
              <a:rPr lang="en-US" dirty="0"/>
              <a:t>Philips healthcare</a:t>
            </a:r>
          </a:p>
          <a:p>
            <a:r>
              <a:rPr lang="en-US" dirty="0"/>
              <a:t>We are grateful to the support of NVIDIA Corporation with donation of the Titan X GPU.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9EFC10-A810-4173-9EBB-5EF4F01F49B4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1661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00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8634-0E6B-4EA7-983F-821B7CEAC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109" y="1101581"/>
            <a:ext cx="3338945" cy="2387600"/>
          </a:xfrm>
        </p:spPr>
        <p:txBody>
          <a:bodyPr>
            <a:normAutofit/>
          </a:bodyPr>
          <a:lstStyle/>
          <a:p>
            <a:r>
              <a:rPr lang="en-US" sz="7200" dirty="0">
                <a:solidFill>
                  <a:srgbClr val="DCC59F"/>
                </a:solidFill>
              </a:rPr>
              <a:t>Thanks!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DCA2C4-1BA4-4E86-972E-9A722A152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110" y="3834244"/>
            <a:ext cx="3338944" cy="1423555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E9D4A2"/>
                </a:solidFill>
              </a:rPr>
              <a:t>Q&amp;A</a:t>
            </a:r>
          </a:p>
        </p:txBody>
      </p:sp>
      <p:sp>
        <p:nvSpPr>
          <p:cNvPr id="4" name="灯片编号占位符 2">
            <a:extLst>
              <a:ext uri="{FF2B5EF4-FFF2-40B4-BE49-F238E27FC236}">
                <a16:creationId xmlns:a16="http://schemas.microsoft.com/office/drawing/2014/main" id="{480B84D1-DE4B-48ED-898B-A8449FAC010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F800BF-07F2-49FB-91CB-59EE7292D82B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>
                <a:solidFill>
                  <a:srgbClr val="E9D4A2"/>
                </a:solidFill>
              </a:rPr>
              <a:pPr/>
              <a:t>18</a:t>
            </a:fld>
            <a:endParaRPr lang="en-US" dirty="0">
              <a:solidFill>
                <a:srgbClr val="E9D4A2"/>
              </a:solidFill>
            </a:endParaRPr>
          </a:p>
        </p:txBody>
      </p:sp>
      <p:pic>
        <p:nvPicPr>
          <p:cNvPr id="1026" name="Picture 2" descr="https://18kxerroa80uqzne1b7qmoje-wpengine.netdna-ssl.com/wp-content/uploads/2015/12/BE_Jan10th_1255c-750x428.jpg">
            <a:extLst>
              <a:ext uri="{FF2B5EF4-FFF2-40B4-BE49-F238E27FC236}">
                <a16:creationId xmlns:a16="http://schemas.microsoft.com/office/drawing/2014/main" id="{E23A7829-98AC-403B-98F5-10B6B1AF8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561" y="1181100"/>
            <a:ext cx="7143750" cy="407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434307-311F-40B8-957C-B1764C173139}"/>
              </a:ext>
            </a:extLst>
          </p:cNvPr>
          <p:cNvSpPr txBox="1"/>
          <p:nvPr/>
        </p:nvSpPr>
        <p:spPr>
          <a:xfrm>
            <a:off x="5278582" y="5538355"/>
            <a:ext cx="60752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Vascular Imaging Lab</a:t>
            </a:r>
          </a:p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University of Washington</a:t>
            </a:r>
          </a:p>
        </p:txBody>
      </p:sp>
    </p:spTree>
    <p:extLst>
      <p:ext uri="{BB962C8B-B14F-4D97-AF65-F5344CB8AC3E}">
        <p14:creationId xmlns:p14="http://schemas.microsoft.com/office/powerpoint/2010/main" val="1542929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FC16DA-3C14-4E2A-B6C9-C5C684299F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FAQ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D4E34F-F8A3-4C5C-8C9A-F40495621C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9073" y="1736726"/>
            <a:ext cx="10928280" cy="445625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More details about iCafe traced labeled images?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about the performance of CAE using different thresholds?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is the difference between Y-net and the popular U-net?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More details about training process?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to prove patch position improves the performance?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do other intracranial segmentation papers validate results?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3D view of segmented results?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Technical details about other traditional methods? Why fail?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9EFC10-A810-4173-9EBB-5EF4F01F49B4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93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E5E85-2960-4F4E-9AA3-B1A564CA37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4400" dirty="0"/>
              <a:t>User interface and vessel display in iCafe</a:t>
            </a:r>
            <a:endParaRPr lang="en-US" sz="4400" dirty="0"/>
          </a:p>
        </p:txBody>
      </p:sp>
      <p:pic>
        <p:nvPicPr>
          <p:cNvPr id="10" name="内容占位符 9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589598" y="1520567"/>
            <a:ext cx="6141793" cy="4128164"/>
          </a:xfrm>
          <a:prstGeom prst="rect">
            <a:avLst/>
          </a:prstGeom>
        </p:spPr>
      </p:pic>
      <p:pic>
        <p:nvPicPr>
          <p:cNvPr id="12" name="Content Placeholder 12">
            <a:extLst>
              <a:ext uri="{FF2B5EF4-FFF2-40B4-BE49-F238E27FC236}">
                <a16:creationId xmlns:a16="http://schemas.microsoft.com/office/drawing/2014/main" id="{F20E92AF-8F60-41CC-8428-B8400A5B5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284" y="1520567"/>
            <a:ext cx="4685257" cy="39778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5FF03F-4D76-4606-B4ED-7A71CD200C0D}"/>
              </a:ext>
            </a:extLst>
          </p:cNvPr>
          <p:cNvSpPr txBox="1"/>
          <p:nvPr/>
        </p:nvSpPr>
        <p:spPr>
          <a:xfrm>
            <a:off x="1818169" y="5794744"/>
            <a:ext cx="3551274" cy="382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User interface of iCafe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16749F-DADB-4403-80DD-28561388CF1A}"/>
              </a:ext>
            </a:extLst>
          </p:cNvPr>
          <p:cNvSpPr txBox="1"/>
          <p:nvPr/>
        </p:nvSpPr>
        <p:spPr>
          <a:xfrm>
            <a:off x="7336467" y="5794744"/>
            <a:ext cx="3551274" cy="382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3D rendered vascular tree in iCafe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27F1C4-57A1-405A-9B4E-9AC5681D9514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962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58C24D-3BFF-4B5D-B8C8-DC05541093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sz="4400" dirty="0"/>
              <a:t>Label</a:t>
            </a:r>
            <a:r>
              <a:rPr lang="en-US" altLang="zh-CN" sz="4400" dirty="0"/>
              <a:t>ed</a:t>
            </a:r>
            <a:r>
              <a:rPr lang="en-US" sz="4400" dirty="0"/>
              <a:t> image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CF03FF7-729F-475C-AF70-993FEBE2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3388926"/>
              </p:ext>
            </p:extLst>
          </p:nvPr>
        </p:nvGraphicFramePr>
        <p:xfrm>
          <a:off x="671209" y="2039317"/>
          <a:ext cx="6393036" cy="2798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1012">
                  <a:extLst>
                    <a:ext uri="{9D8B030D-6E8A-4147-A177-3AD203B41FA5}">
                      <a16:colId xmlns:a16="http://schemas.microsoft.com/office/drawing/2014/main" val="2911256741"/>
                    </a:ext>
                  </a:extLst>
                </a:gridCol>
                <a:gridCol w="2131012">
                  <a:extLst>
                    <a:ext uri="{9D8B030D-6E8A-4147-A177-3AD203B41FA5}">
                      <a16:colId xmlns:a16="http://schemas.microsoft.com/office/drawing/2014/main" val="2566174152"/>
                    </a:ext>
                  </a:extLst>
                </a:gridCol>
                <a:gridCol w="2131012">
                  <a:extLst>
                    <a:ext uri="{9D8B030D-6E8A-4147-A177-3AD203B41FA5}">
                      <a16:colId xmlns:a16="http://schemas.microsoft.com/office/drawing/2014/main" val="3715621830"/>
                    </a:ext>
                  </a:extLst>
                </a:gridCol>
              </a:tblGrid>
              <a:tr h="60382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Validation methods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Validation purposes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Validation results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6609067"/>
                  </a:ext>
                </a:extLst>
              </a:tr>
              <a:tr h="60382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Position of bifurcation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Correct trace connections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Sensitivity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94% Precision 85%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7060046"/>
                  </a:ext>
                </a:extLst>
              </a:tr>
              <a:tr h="60382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Position of stenosis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Correct radius estimation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Sensitivity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85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Precision 85%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8275464"/>
                  </a:ext>
                </a:extLst>
              </a:tr>
              <a:tr h="60382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Length of middle cerebral artery (M1 segment)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Correct traces and curves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intra-class correlation coefficient </a:t>
                      </a:r>
                      <a:r>
                        <a:rPr lang="en-US" dirty="0"/>
                        <a:t>0.97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142476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B99DE93-55F8-4090-AD59-6908A694E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2112" y="1736726"/>
            <a:ext cx="1951435" cy="1958941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6199377-6E68-43F3-90BA-C20C83234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27999"/>
              </p:ext>
            </p:extLst>
          </p:nvPr>
        </p:nvGraphicFramePr>
        <p:xfrm>
          <a:off x="7455089" y="3798718"/>
          <a:ext cx="4678996" cy="114300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668428">
                  <a:extLst>
                    <a:ext uri="{9D8B030D-6E8A-4147-A177-3AD203B41FA5}">
                      <a16:colId xmlns:a16="http://schemas.microsoft.com/office/drawing/2014/main" val="3642119627"/>
                    </a:ext>
                  </a:extLst>
                </a:gridCol>
                <a:gridCol w="668428">
                  <a:extLst>
                    <a:ext uri="{9D8B030D-6E8A-4147-A177-3AD203B41FA5}">
                      <a16:colId xmlns:a16="http://schemas.microsoft.com/office/drawing/2014/main" val="2349701363"/>
                    </a:ext>
                  </a:extLst>
                </a:gridCol>
                <a:gridCol w="668428">
                  <a:extLst>
                    <a:ext uri="{9D8B030D-6E8A-4147-A177-3AD203B41FA5}">
                      <a16:colId xmlns:a16="http://schemas.microsoft.com/office/drawing/2014/main" val="1815546080"/>
                    </a:ext>
                  </a:extLst>
                </a:gridCol>
                <a:gridCol w="668428">
                  <a:extLst>
                    <a:ext uri="{9D8B030D-6E8A-4147-A177-3AD203B41FA5}">
                      <a16:colId xmlns:a16="http://schemas.microsoft.com/office/drawing/2014/main" val="1744022007"/>
                    </a:ext>
                  </a:extLst>
                </a:gridCol>
                <a:gridCol w="668428">
                  <a:extLst>
                    <a:ext uri="{9D8B030D-6E8A-4147-A177-3AD203B41FA5}">
                      <a16:colId xmlns:a16="http://schemas.microsoft.com/office/drawing/2014/main" val="1661038760"/>
                    </a:ext>
                  </a:extLst>
                </a:gridCol>
                <a:gridCol w="668428">
                  <a:extLst>
                    <a:ext uri="{9D8B030D-6E8A-4147-A177-3AD203B41FA5}">
                      <a16:colId xmlns:a16="http://schemas.microsoft.com/office/drawing/2014/main" val="1520221217"/>
                    </a:ext>
                  </a:extLst>
                </a:gridCol>
                <a:gridCol w="668428">
                  <a:extLst>
                    <a:ext uri="{9D8B030D-6E8A-4147-A177-3AD203B41FA5}">
                      <a16:colId xmlns:a16="http://schemas.microsoft.com/office/drawing/2014/main" val="257473115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ID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Type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X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Radius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Parent-ID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9745395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400.479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301.581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217.787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10.905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9360454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402.612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303.518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216.803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10.9271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736399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404.97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305.395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216.476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10.9408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470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497040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472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407.223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307.378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215.963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10.8209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471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115924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409.583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309.141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215.193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10.7421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6732428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B76E4FD-A6A6-4AA5-B266-F5C6EDA95BDC}"/>
              </a:ext>
            </a:extLst>
          </p:cNvPr>
          <p:cNvSpPr txBox="1"/>
          <p:nvPr/>
        </p:nvSpPr>
        <p:spPr>
          <a:xfrm>
            <a:off x="7765166" y="5157417"/>
            <a:ext cx="410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Display of an example traced artery and its data format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9A488C-7C94-4013-8E2B-ED91A5761C2F}"/>
              </a:ext>
            </a:extLst>
          </p:cNvPr>
          <p:cNvSpPr txBox="1"/>
          <p:nvPr/>
        </p:nvSpPr>
        <p:spPr>
          <a:xfrm>
            <a:off x="1841886" y="5025337"/>
            <a:ext cx="410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Three validations for traces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59C198-881E-4863-83F9-4D30253B4652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91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4400" dirty="0"/>
              <a:t>Some reproducibility test results</a:t>
            </a:r>
            <a:endParaRPr lang="en-US" sz="4400" dirty="0"/>
          </a:p>
        </p:txBody>
      </p:sp>
      <p:sp>
        <p:nvSpPr>
          <p:cNvPr id="6" name="矩形 9">
            <a:extLst>
              <a:ext uri="{FF2B5EF4-FFF2-40B4-BE49-F238E27FC236}">
                <a16:creationId xmlns:a16="http://schemas.microsoft.com/office/drawing/2014/main" id="{54F5E48A-2039-419C-8C8D-2C12B9804FA2}"/>
              </a:ext>
            </a:extLst>
          </p:cNvPr>
          <p:cNvSpPr/>
          <p:nvPr/>
        </p:nvSpPr>
        <p:spPr>
          <a:xfrm>
            <a:off x="526885" y="4976523"/>
            <a:ext cx="22722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/>
              <a:t>Length</a:t>
            </a:r>
          </a:p>
          <a:p>
            <a:pPr algn="ctr"/>
            <a:r>
              <a:rPr lang="en-US" altLang="zh-CN" sz="2000" dirty="0"/>
              <a:t>ICC: 0.980  CV:0.036</a:t>
            </a:r>
            <a:endParaRPr lang="zh-CN" altLang="en-US" sz="2000" dirty="0"/>
          </a:p>
        </p:txBody>
      </p:sp>
      <p:sp>
        <p:nvSpPr>
          <p:cNvPr id="7" name="矩形 12">
            <a:extLst>
              <a:ext uri="{FF2B5EF4-FFF2-40B4-BE49-F238E27FC236}">
                <a16:creationId xmlns:a16="http://schemas.microsoft.com/office/drawing/2014/main" id="{E175D67E-261D-44AF-8A2A-069FB7651A6E}"/>
              </a:ext>
            </a:extLst>
          </p:cNvPr>
          <p:cNvSpPr/>
          <p:nvPr/>
        </p:nvSpPr>
        <p:spPr>
          <a:xfrm>
            <a:off x="3548756" y="4999709"/>
            <a:ext cx="22145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/>
              <a:t>Volume</a:t>
            </a:r>
          </a:p>
          <a:p>
            <a:pPr algn="ctr"/>
            <a:r>
              <a:rPr lang="en-US" altLang="zh-CN" sz="2000" dirty="0"/>
              <a:t>ICC:0.925  CV:0.086</a:t>
            </a:r>
            <a:endParaRPr lang="zh-CN" altLang="en-US" sz="2000" dirty="0"/>
          </a:p>
        </p:txBody>
      </p:sp>
      <p:sp>
        <p:nvSpPr>
          <p:cNvPr id="8" name="矩形 13">
            <a:extLst>
              <a:ext uri="{FF2B5EF4-FFF2-40B4-BE49-F238E27FC236}">
                <a16:creationId xmlns:a16="http://schemas.microsoft.com/office/drawing/2014/main" id="{072FEB56-6E1F-418B-9516-765510F852A1}"/>
              </a:ext>
            </a:extLst>
          </p:cNvPr>
          <p:cNvSpPr/>
          <p:nvPr/>
        </p:nvSpPr>
        <p:spPr>
          <a:xfrm>
            <a:off x="6608091" y="4999709"/>
            <a:ext cx="20938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/>
              <a:t>M1 Radius</a:t>
            </a:r>
          </a:p>
          <a:p>
            <a:pPr algn="ctr"/>
            <a:r>
              <a:rPr lang="en-US" altLang="zh-CN" sz="2000" dirty="0"/>
              <a:t>ICC:0.948  CV:0.03</a:t>
            </a:r>
            <a:endParaRPr lang="zh-CN" altLang="en-US" sz="2000" dirty="0"/>
          </a:p>
        </p:txBody>
      </p:sp>
      <p:sp>
        <p:nvSpPr>
          <p:cNvPr id="9" name="矩形 15">
            <a:extLst>
              <a:ext uri="{FF2B5EF4-FFF2-40B4-BE49-F238E27FC236}">
                <a16:creationId xmlns:a16="http://schemas.microsoft.com/office/drawing/2014/main" id="{1AE28E46-B1F6-444C-8C7F-6B4F8203F2E4}"/>
              </a:ext>
            </a:extLst>
          </p:cNvPr>
          <p:cNvSpPr/>
          <p:nvPr/>
        </p:nvSpPr>
        <p:spPr>
          <a:xfrm>
            <a:off x="9546753" y="4999709"/>
            <a:ext cx="23378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/>
              <a:t>Normalized intensity</a:t>
            </a:r>
          </a:p>
          <a:p>
            <a:pPr algn="ctr"/>
            <a:r>
              <a:rPr lang="en-US" altLang="zh-CN" sz="2000" dirty="0"/>
              <a:t>ICC:0.974  CV:0.077</a:t>
            </a:r>
            <a:endParaRPr lang="zh-CN" alt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14E2CF-5C58-4D28-BFC3-0907E8D4B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252" y="1943706"/>
            <a:ext cx="3046588" cy="30465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7CF23AD-C172-4D03-9698-7A4B49478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64" y="1946334"/>
            <a:ext cx="3046588" cy="30465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AD89F8-7102-461A-9266-B80C3C1F4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588" y="1943706"/>
            <a:ext cx="3046588" cy="30465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E05F63-AA45-462E-9EBA-F4826C83B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9935"/>
            <a:ext cx="3046588" cy="304658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CD2DFF6-2F8E-4CC4-B6BC-F516F60A0122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50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DF0FDE9-06FE-4C2B-BE2F-4D0CB3CB36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Binary classification comparison between methods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88EE8A7-BA56-4A2C-ABB0-8F9DFE77E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6591474"/>
              </p:ext>
            </p:extLst>
          </p:nvPr>
        </p:nvGraphicFramePr>
        <p:xfrm>
          <a:off x="895675" y="1191443"/>
          <a:ext cx="10912883" cy="51295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981">
                  <a:extLst>
                    <a:ext uri="{9D8B030D-6E8A-4147-A177-3AD203B41FA5}">
                      <a16:colId xmlns:a16="http://schemas.microsoft.com/office/drawing/2014/main" val="1803624546"/>
                    </a:ext>
                  </a:extLst>
                </a:gridCol>
                <a:gridCol w="1746883">
                  <a:extLst>
                    <a:ext uri="{9D8B030D-6E8A-4147-A177-3AD203B41FA5}">
                      <a16:colId xmlns:a16="http://schemas.microsoft.com/office/drawing/2014/main" val="114741731"/>
                    </a:ext>
                  </a:extLst>
                </a:gridCol>
                <a:gridCol w="1679370">
                  <a:extLst>
                    <a:ext uri="{9D8B030D-6E8A-4147-A177-3AD203B41FA5}">
                      <a16:colId xmlns:a16="http://schemas.microsoft.com/office/drawing/2014/main" val="2380921055"/>
                    </a:ext>
                  </a:extLst>
                </a:gridCol>
                <a:gridCol w="1696249">
                  <a:extLst>
                    <a:ext uri="{9D8B030D-6E8A-4147-A177-3AD203B41FA5}">
                      <a16:colId xmlns:a16="http://schemas.microsoft.com/office/drawing/2014/main" val="1755841034"/>
                    </a:ext>
                  </a:extLst>
                </a:gridCol>
                <a:gridCol w="1780639">
                  <a:extLst>
                    <a:ext uri="{9D8B030D-6E8A-4147-A177-3AD203B41FA5}">
                      <a16:colId xmlns:a16="http://schemas.microsoft.com/office/drawing/2014/main" val="3362549991"/>
                    </a:ext>
                  </a:extLst>
                </a:gridCol>
                <a:gridCol w="1722761">
                  <a:extLst>
                    <a:ext uri="{9D8B030D-6E8A-4147-A177-3AD203B41FA5}">
                      <a16:colId xmlns:a16="http://schemas.microsoft.com/office/drawing/2014/main" val="1868547147"/>
                    </a:ext>
                  </a:extLst>
                </a:gridCol>
              </a:tblGrid>
              <a:tr h="5169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Models (threshold)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Accuracy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Sensitivity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Specificity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Precision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DSC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772345"/>
                  </a:ext>
                </a:extLst>
              </a:tr>
              <a:tr h="341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CAE (0.38)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0.99837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0.83815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0.99913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0.81883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0.82838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7815881"/>
                  </a:ext>
                </a:extLst>
              </a:tr>
              <a:tr h="85418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CAE (0.38) no position path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0.99823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0.82208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0.99906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0.80465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0.81327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5192016"/>
                  </a:ext>
                </a:extLst>
              </a:tr>
              <a:tr h="6833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CAE (0.38) epoch 100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0.99801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0.80282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0.99893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0.77965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0.79107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0220529"/>
                  </a:ext>
                </a:extLst>
              </a:tr>
              <a:tr h="341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Renyi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0.99500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0.52331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0.99724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0.47272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0.49673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87385591"/>
                  </a:ext>
                </a:extLst>
              </a:tr>
              <a:tr h="341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Phansalkar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0.85897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0.92017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0.85868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0.02992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0.05795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4052566"/>
                  </a:ext>
                </a:extLst>
              </a:tr>
              <a:tr h="341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CAE (0.15)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0.99726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0.92235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0.99761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0.64560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0.75955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4169623"/>
                  </a:ext>
                </a:extLst>
              </a:tr>
              <a:tr h="3416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Frangi (0.004)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0.99626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0.38955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0.99912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0.67673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0.49447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45566796"/>
                  </a:ext>
                </a:extLst>
              </a:tr>
              <a:tr h="341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</a:rPr>
                        <a:t>CAE (0.051)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0.99710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0.56680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0.99913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0.75400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0.64714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01554609"/>
                  </a:ext>
                </a:extLst>
              </a:tr>
              <a:tr h="341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0.997099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0.566802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0.999128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0.754003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0.647136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5419041"/>
                  </a:ext>
                </a:extLst>
              </a:tr>
              <a:tr h="341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 Growth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0.99649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0.28653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0.99983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0.89045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0.43355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59201598"/>
                  </a:ext>
                </a:extLst>
              </a:tr>
              <a:tr h="34167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Active Contour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0.99770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0.67583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0.99921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0.80217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0.73360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58759463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D215E55-0112-43BF-B3DC-884ADDD8D8E6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1927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EA65207-3A65-4BBF-B9AE-DA57C56CFD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U-net structure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1C5A2E-16F1-4910-829A-ABF02EC0B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676" y="1445281"/>
            <a:ext cx="7142708" cy="4948161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DB2B004-18E5-4411-A92C-9D093279B4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61979" y="1757508"/>
            <a:ext cx="3546580" cy="4015497"/>
          </a:xfrm>
        </p:spPr>
        <p:txBody>
          <a:bodyPr>
            <a:normAutofit/>
          </a:bodyPr>
          <a:lstStyle/>
          <a:p>
            <a:r>
              <a:rPr lang="en-US" dirty="0"/>
              <a:t>2D segmentation for neural structure and cell</a:t>
            </a:r>
          </a:p>
          <a:p>
            <a:r>
              <a:rPr lang="en-US" dirty="0"/>
              <a:t>Whole image as input and output</a:t>
            </a:r>
          </a:p>
          <a:p>
            <a:r>
              <a:rPr lang="en-US" dirty="0"/>
              <a:t>Deeper neural network, slower in training</a:t>
            </a:r>
          </a:p>
        </p:txBody>
      </p:sp>
    </p:spTree>
    <p:extLst>
      <p:ext uri="{BB962C8B-B14F-4D97-AF65-F5344CB8AC3E}">
        <p14:creationId xmlns:p14="http://schemas.microsoft.com/office/powerpoint/2010/main" val="17717178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591961-392A-490D-BEEE-524F424D03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Training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C7D159-87E5-49EE-AF2F-4F3317B96A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dirty="0"/>
              <a:t>No augmentation</a:t>
            </a:r>
          </a:p>
          <a:p>
            <a:r>
              <a:rPr lang="en-US" dirty="0"/>
              <a:t>Adam Optimizer</a:t>
            </a:r>
          </a:p>
          <a:p>
            <a:r>
              <a:rPr lang="en-US" dirty="0"/>
              <a:t>Xavier initialization</a:t>
            </a:r>
          </a:p>
          <a:p>
            <a:r>
              <a:rPr lang="en-US" dirty="0"/>
              <a:t>Activation function: rectified linear unit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  <a:p>
            <a:r>
              <a:rPr lang="en-US" dirty="0"/>
              <a:t>Stride in first step: 20</a:t>
            </a:r>
          </a:p>
          <a:p>
            <a:r>
              <a:rPr lang="en-US" dirty="0"/>
              <a:t>Training time: 745 minutes (525 epoch</a:t>
            </a:r>
            <a:r>
              <a:rPr lang="en-US" altLang="zh-CN" dirty="0"/>
              <a:t>s</a:t>
            </a:r>
            <a:r>
              <a:rPr lang="en-US" dirty="0"/>
              <a:t>)</a:t>
            </a:r>
          </a:p>
          <a:p>
            <a:r>
              <a:rPr lang="en-US" dirty="0"/>
              <a:t>Parameter number: 208,734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96F2FE-03DE-470F-9482-DF74E6EA6AAD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8191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54A279-2CE0-4BDB-9011-95D5036F07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5676" y="371510"/>
            <a:ext cx="10912883" cy="991998"/>
          </a:xfrm>
        </p:spPr>
        <p:txBody>
          <a:bodyPr>
            <a:normAutofit/>
          </a:bodyPr>
          <a:lstStyle/>
          <a:p>
            <a:r>
              <a:rPr lang="en-US" sz="4400" dirty="0"/>
              <a:t>Effective of position path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C7870D-B974-471C-A38F-F3BB9CB7C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202" y="2000617"/>
            <a:ext cx="5105510" cy="3068738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5D07C72-0F21-4BB4-83E1-51072D7EF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310719"/>
              </p:ext>
            </p:extLst>
          </p:nvPr>
        </p:nvGraphicFramePr>
        <p:xfrm>
          <a:off x="1080502" y="2000617"/>
          <a:ext cx="5514852" cy="249174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319798">
                  <a:extLst>
                    <a:ext uri="{9D8B030D-6E8A-4147-A177-3AD203B41FA5}">
                      <a16:colId xmlns:a16="http://schemas.microsoft.com/office/drawing/2014/main" val="1185143825"/>
                    </a:ext>
                  </a:extLst>
                </a:gridCol>
                <a:gridCol w="2088573">
                  <a:extLst>
                    <a:ext uri="{9D8B030D-6E8A-4147-A177-3AD203B41FA5}">
                      <a16:colId xmlns:a16="http://schemas.microsoft.com/office/drawing/2014/main" val="3622612031"/>
                    </a:ext>
                  </a:extLst>
                </a:gridCol>
                <a:gridCol w="2106481">
                  <a:extLst>
                    <a:ext uri="{9D8B030D-6E8A-4147-A177-3AD203B41FA5}">
                      <a16:colId xmlns:a16="http://schemas.microsoft.com/office/drawing/2014/main" val="20998121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Dice Without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Dice With position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856706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0.825282798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0.826452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169002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0.825359562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0.826573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337492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0.825361962</a:t>
                      </a:r>
                      <a:endParaRPr lang="en-US" sz="20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0.828378</a:t>
                      </a:r>
                      <a:endParaRPr lang="en-US" sz="2000" b="0" i="0" u="none" strike="noStrike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0573348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930142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0.825334774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0.827134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5654287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Standard deviation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4.50285E-05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0.001079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70232856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9E8D45E-B073-4893-A2C3-C23C6F6224D4}"/>
              </a:ext>
            </a:extLst>
          </p:cNvPr>
          <p:cNvSpPr/>
          <p:nvPr/>
        </p:nvSpPr>
        <p:spPr>
          <a:xfrm>
            <a:off x="2711273" y="4869300"/>
            <a:ext cx="22533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T test: 0.044752491</a:t>
            </a:r>
          </a:p>
        </p:txBody>
      </p:sp>
    </p:spTree>
    <p:extLst>
      <p:ext uri="{BB962C8B-B14F-4D97-AF65-F5344CB8AC3E}">
        <p14:creationId xmlns:p14="http://schemas.microsoft.com/office/powerpoint/2010/main" val="206747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E88C0A-E687-4DE4-8199-1FF657ECBD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Evaluation using landmarks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1DE787-5EF7-420C-AA9E-C26DFB2DA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08" y="1757679"/>
            <a:ext cx="5735342" cy="384905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EAAD6F7-7CA4-4D3C-95D4-DC86919B5DD4}"/>
              </a:ext>
            </a:extLst>
          </p:cNvPr>
          <p:cNvSpPr/>
          <p:nvPr/>
        </p:nvSpPr>
        <p:spPr>
          <a:xfrm>
            <a:off x="621264" y="5816238"/>
            <a:ext cx="38272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Jerman</a:t>
            </a:r>
            <a:r>
              <a:rPr lang="en-US" dirty="0"/>
              <a:t>, et.al. 2016. IEEE Tran Med </a:t>
            </a:r>
            <a:r>
              <a:rPr lang="en-US" dirty="0" err="1"/>
              <a:t>Img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5F18EA-BE4C-4F1E-B312-F7374656334A}"/>
              </a:ext>
            </a:extLst>
          </p:cNvPr>
          <p:cNvSpPr/>
          <p:nvPr/>
        </p:nvSpPr>
        <p:spPr>
          <a:xfrm>
            <a:off x="6352117" y="5816238"/>
            <a:ext cx="3598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Zhao, et.al. 2017. IEEE Tran Med </a:t>
            </a:r>
            <a:r>
              <a:rPr lang="en-US" dirty="0" err="1"/>
              <a:t>Img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C437B0-8269-47A0-8870-9392552AF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0" y="1839118"/>
            <a:ext cx="6191250" cy="36861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B1C8FB0-4E7B-465A-8941-02C1F01885FF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18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C575B91-044B-49E5-A43F-274CA0FE1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337" y="244376"/>
            <a:ext cx="7620000" cy="6200775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D6AF48-F86B-495C-B717-5A9C1E9802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Visualization of segmented image</a:t>
            </a:r>
          </a:p>
        </p:txBody>
      </p:sp>
    </p:spTree>
    <p:extLst>
      <p:ext uri="{BB962C8B-B14F-4D97-AF65-F5344CB8AC3E}">
        <p14:creationId xmlns:p14="http://schemas.microsoft.com/office/powerpoint/2010/main" val="39688427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B97FCD5-197F-4DAB-B751-4179830F0F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4400" dirty="0"/>
              <a:t>Sato’s filter</a:t>
            </a:r>
            <a:endParaRPr lang="en-US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CDCB62-3C40-413F-9B20-79A56F617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73" y="1634837"/>
            <a:ext cx="6143625" cy="2819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D391D78-CBAE-46A0-9C13-614CB6CC3EE5}"/>
                  </a:ext>
                </a:extLst>
              </p:cNvPr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879073" y="4260273"/>
                <a:ext cx="10928280" cy="149195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Bright vessel only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7D391D78-CBAE-46A0-9C13-614CB6CC3E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879073" y="4260273"/>
                <a:ext cx="10928280" cy="1491950"/>
              </a:xfrm>
              <a:blipFill>
                <a:blip r:embed="rId3"/>
                <a:stretch>
                  <a:fillRect l="-13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4597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D7DABB-FE95-4512-AE6D-CA8BBA7292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zh-CN" sz="4400" dirty="0" err="1"/>
              <a:t>Frangi’s</a:t>
            </a:r>
            <a:r>
              <a:rPr lang="en-US" altLang="zh-CN" sz="4400" dirty="0"/>
              <a:t> filter</a:t>
            </a:r>
            <a:endParaRPr lang="en-US" sz="4400" dirty="0"/>
          </a:p>
        </p:txBody>
      </p:sp>
      <p:cxnSp>
        <p:nvCxnSpPr>
          <p:cNvPr id="4" name="直接箭头连接符 6">
            <a:extLst>
              <a:ext uri="{FF2B5EF4-FFF2-40B4-BE49-F238E27FC236}">
                <a16:creationId xmlns:a16="http://schemas.microsoft.com/office/drawing/2014/main" id="{2F0AB718-174C-426C-9CEC-497F46FF0BC0}"/>
              </a:ext>
            </a:extLst>
          </p:cNvPr>
          <p:cNvCxnSpPr/>
          <p:nvPr/>
        </p:nvCxnSpPr>
        <p:spPr>
          <a:xfrm>
            <a:off x="6915145" y="2190815"/>
            <a:ext cx="49452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3494C68E-5F21-4D9B-A10F-D57FA7A16C86}"/>
                  </a:ext>
                </a:extLst>
              </p:cNvPr>
              <p:cNvSpPr/>
              <p:nvPr/>
            </p:nvSpPr>
            <p:spPr>
              <a:xfrm>
                <a:off x="7647709" y="1937186"/>
                <a:ext cx="360218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dirty="0"/>
                  <a:t>eigenvalues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000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  <m:r>
                              <m:rPr>
                                <m:nor/>
                              </m:rPr>
                              <a:rPr lang="zh-CN" altLang="en-US" sz="2000" dirty="0"/>
                              <m:t> 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m:rPr>
                            <m:nor/>
                          </m:rPr>
                          <a:rPr lang="zh-CN" altLang="en-US" sz="2000" dirty="0"/>
                          <m:t> 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CN" sz="2000" dirty="0"/>
                  <a:t>&lt;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m:rPr>
                            <m:nor/>
                          </m:rPr>
                          <a:rPr lang="zh-CN" altLang="en-US" sz="2000" dirty="0"/>
                          <m:t> 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5" name="矩形 7">
                <a:extLst>
                  <a:ext uri="{FF2B5EF4-FFF2-40B4-BE49-F238E27FC236}">
                    <a16:creationId xmlns:a16="http://schemas.microsoft.com/office/drawing/2014/main" id="{3494C68E-5F21-4D9B-A10F-D57FA7A16C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709" y="1937186"/>
                <a:ext cx="3602182" cy="400110"/>
              </a:xfrm>
              <a:prstGeom prst="rect">
                <a:avLst/>
              </a:prstGeom>
              <a:blipFill>
                <a:blip r:embed="rId2"/>
                <a:stretch>
                  <a:fillRect l="-1864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8">
                <a:extLst>
                  <a:ext uri="{FF2B5EF4-FFF2-40B4-BE49-F238E27FC236}">
                    <a16:creationId xmlns:a16="http://schemas.microsoft.com/office/drawing/2014/main" id="{E85443C1-3A3E-45CF-829F-E23162EF67AC}"/>
                  </a:ext>
                </a:extLst>
              </p:cNvPr>
              <p:cNvSpPr txBox="1"/>
              <p:nvPr/>
            </p:nvSpPr>
            <p:spPr>
              <a:xfrm>
                <a:off x="1154193" y="3042344"/>
                <a:ext cx="9190534" cy="3354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begChr m:val="|"/>
                            <m:endChr m:val="|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e>
                    </m:rad>
                  </m:oMath>
                </a14:m>
                <a:r>
                  <a:rPr lang="zh-CN" altLang="en-US" dirty="0"/>
                  <a:t>  </a:t>
                </a:r>
                <a:r>
                  <a:rPr lang="en-US" altLang="zh-CN" dirty="0"/>
                  <a:t>	differentiates blob-like structure from tube/plate-like structures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" name="文本框 8">
                <a:extLst>
                  <a:ext uri="{FF2B5EF4-FFF2-40B4-BE49-F238E27FC236}">
                    <a16:creationId xmlns:a16="http://schemas.microsoft.com/office/drawing/2014/main" id="{E85443C1-3A3E-45CF-829F-E23162EF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193" y="3042344"/>
                <a:ext cx="9190534" cy="335413"/>
              </a:xfrm>
              <a:prstGeom prst="rect">
                <a:avLst/>
              </a:prstGeom>
              <a:blipFill>
                <a:blip r:embed="rId3"/>
                <a:stretch>
                  <a:fillRect l="-862" t="-7273" b="-4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9">
                <a:extLst>
                  <a:ext uri="{FF2B5EF4-FFF2-40B4-BE49-F238E27FC236}">
                    <a16:creationId xmlns:a16="http://schemas.microsoft.com/office/drawing/2014/main" id="{35E0DAAD-67BD-4320-8590-3E1FF6D511A1}"/>
                  </a:ext>
                </a:extLst>
              </p:cNvPr>
              <p:cNvSpPr txBox="1"/>
              <p:nvPr/>
            </p:nvSpPr>
            <p:spPr>
              <a:xfrm>
                <a:off x="1154194" y="3521124"/>
                <a:ext cx="8747188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/</m:t>
                    </m:r>
                    <m:d>
                      <m:dPr>
                        <m:begChr m:val="|"/>
                        <m:endChr m:val="|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dirty="0"/>
                  <a:t> 		differentiates plate-like structure from tube-like structures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" name="文本框 9">
                <a:extLst>
                  <a:ext uri="{FF2B5EF4-FFF2-40B4-BE49-F238E27FC236}">
                    <a16:creationId xmlns:a16="http://schemas.microsoft.com/office/drawing/2014/main" id="{35E0DAAD-67BD-4320-8590-3E1FF6D51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194" y="3521124"/>
                <a:ext cx="8747188" cy="276999"/>
              </a:xfrm>
              <a:prstGeom prst="rect">
                <a:avLst/>
              </a:prstGeom>
              <a:blipFill>
                <a:blip r:embed="rId4"/>
                <a:stretch>
                  <a:fillRect l="-906" t="-28889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11">
                <a:extLst>
                  <a:ext uri="{FF2B5EF4-FFF2-40B4-BE49-F238E27FC236}">
                    <a16:creationId xmlns:a16="http://schemas.microsoft.com/office/drawing/2014/main" id="{0FF9D9EF-2BEE-4A88-A4BC-6E401174FEE2}"/>
                  </a:ext>
                </a:extLst>
              </p:cNvPr>
              <p:cNvSpPr txBox="1"/>
              <p:nvPr/>
            </p:nvSpPr>
            <p:spPr>
              <a:xfrm>
                <a:off x="1154192" y="3922293"/>
                <a:ext cx="9315039" cy="56368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altLang="zh-CN" dirty="0"/>
                  <a:t> 	for noise suppression from tube-like structures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8" name="文本框 11">
                <a:extLst>
                  <a:ext uri="{FF2B5EF4-FFF2-40B4-BE49-F238E27FC236}">
                    <a16:creationId xmlns:a16="http://schemas.microsoft.com/office/drawing/2014/main" id="{0FF9D9EF-2BEE-4A88-A4BC-6E401174F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192" y="3922293"/>
                <a:ext cx="9315039" cy="563680"/>
              </a:xfrm>
              <a:prstGeom prst="rect">
                <a:avLst/>
              </a:prstGeom>
              <a:blipFill>
                <a:blip r:embed="rId5"/>
                <a:stretch>
                  <a:fillRect b="-7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直接箭头连接符 12">
            <a:extLst>
              <a:ext uri="{FF2B5EF4-FFF2-40B4-BE49-F238E27FC236}">
                <a16:creationId xmlns:a16="http://schemas.microsoft.com/office/drawing/2014/main" id="{C5F5F873-3368-495A-A741-4E1EF414676A}"/>
              </a:ext>
            </a:extLst>
          </p:cNvPr>
          <p:cNvCxnSpPr/>
          <p:nvPr/>
        </p:nvCxnSpPr>
        <p:spPr>
          <a:xfrm>
            <a:off x="343678" y="3659622"/>
            <a:ext cx="49452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直接箭头连接符 13">
            <a:extLst>
              <a:ext uri="{FF2B5EF4-FFF2-40B4-BE49-F238E27FC236}">
                <a16:creationId xmlns:a16="http://schemas.microsoft.com/office/drawing/2014/main" id="{B25535F9-FB30-422B-8329-C6509861B60E}"/>
              </a:ext>
            </a:extLst>
          </p:cNvPr>
          <p:cNvCxnSpPr/>
          <p:nvPr/>
        </p:nvCxnSpPr>
        <p:spPr>
          <a:xfrm>
            <a:off x="442104" y="5086513"/>
            <a:ext cx="494522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左大括号 14">
            <a:extLst>
              <a:ext uri="{FF2B5EF4-FFF2-40B4-BE49-F238E27FC236}">
                <a16:creationId xmlns:a16="http://schemas.microsoft.com/office/drawing/2014/main" id="{F10F8342-D880-4CE1-80CF-3381422C60A8}"/>
              </a:ext>
            </a:extLst>
          </p:cNvPr>
          <p:cNvSpPr/>
          <p:nvPr/>
        </p:nvSpPr>
        <p:spPr>
          <a:xfrm>
            <a:off x="895927" y="3042344"/>
            <a:ext cx="129309" cy="1307983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5">
            <a:extLst>
              <a:ext uri="{FF2B5EF4-FFF2-40B4-BE49-F238E27FC236}">
                <a16:creationId xmlns:a16="http://schemas.microsoft.com/office/drawing/2014/main" id="{A2DD3A6C-900E-4A4C-985C-1C19E01AF8EB}"/>
              </a:ext>
            </a:extLst>
          </p:cNvPr>
          <p:cNvSpPr/>
          <p:nvPr/>
        </p:nvSpPr>
        <p:spPr>
          <a:xfrm>
            <a:off x="1025236" y="4894863"/>
            <a:ext cx="12378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/>
              <a:t>Vesselness</a:t>
            </a:r>
            <a:endParaRPr lang="zh-CN" altLang="en-US" dirty="0"/>
          </a:p>
        </p:txBody>
      </p:sp>
      <p:sp>
        <p:nvSpPr>
          <p:cNvPr id="13" name="矩形 16">
            <a:extLst>
              <a:ext uri="{FF2B5EF4-FFF2-40B4-BE49-F238E27FC236}">
                <a16:creationId xmlns:a16="http://schemas.microsoft.com/office/drawing/2014/main" id="{AF4A5C74-75A9-401B-93EB-CC8792F080C7}"/>
              </a:ext>
            </a:extLst>
          </p:cNvPr>
          <p:cNvSpPr/>
          <p:nvPr/>
        </p:nvSpPr>
        <p:spPr>
          <a:xfrm>
            <a:off x="8687372" y="5573434"/>
            <a:ext cx="23230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/>
              <a:t>scale factors σ1,σ2,σ3</a:t>
            </a:r>
          </a:p>
        </p:txBody>
      </p:sp>
      <p:cxnSp>
        <p:nvCxnSpPr>
          <p:cNvPr id="14" name="直接箭头连接符 19">
            <a:extLst>
              <a:ext uri="{FF2B5EF4-FFF2-40B4-BE49-F238E27FC236}">
                <a16:creationId xmlns:a16="http://schemas.microsoft.com/office/drawing/2014/main" id="{33AD9193-0DB2-44EB-9D59-F8FA2FBEDAAA}"/>
              </a:ext>
            </a:extLst>
          </p:cNvPr>
          <p:cNvCxnSpPr/>
          <p:nvPr/>
        </p:nvCxnSpPr>
        <p:spPr>
          <a:xfrm flipH="1" flipV="1">
            <a:off x="9320923" y="3467289"/>
            <a:ext cx="10560" cy="3989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直接箭头连接符 20">
            <a:extLst>
              <a:ext uri="{FF2B5EF4-FFF2-40B4-BE49-F238E27FC236}">
                <a16:creationId xmlns:a16="http://schemas.microsoft.com/office/drawing/2014/main" id="{BA4ED1A1-E477-41D0-8544-64CCAF736792}"/>
              </a:ext>
            </a:extLst>
          </p:cNvPr>
          <p:cNvCxnSpPr/>
          <p:nvPr/>
        </p:nvCxnSpPr>
        <p:spPr>
          <a:xfrm flipH="1" flipV="1">
            <a:off x="6915145" y="2987792"/>
            <a:ext cx="7934" cy="3989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直接箭头连接符 21">
            <a:extLst>
              <a:ext uri="{FF2B5EF4-FFF2-40B4-BE49-F238E27FC236}">
                <a16:creationId xmlns:a16="http://schemas.microsoft.com/office/drawing/2014/main" id="{13D32766-69AF-41F5-9780-F7A81166D4EC}"/>
              </a:ext>
            </a:extLst>
          </p:cNvPr>
          <p:cNvCxnSpPr/>
          <p:nvPr/>
        </p:nvCxnSpPr>
        <p:spPr>
          <a:xfrm>
            <a:off x="9901382" y="3042344"/>
            <a:ext cx="10559" cy="4386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直接箭头连接符 23">
            <a:extLst>
              <a:ext uri="{FF2B5EF4-FFF2-40B4-BE49-F238E27FC236}">
                <a16:creationId xmlns:a16="http://schemas.microsoft.com/office/drawing/2014/main" id="{E89DA727-4F9B-4100-857B-61BE69D28C43}"/>
              </a:ext>
            </a:extLst>
          </p:cNvPr>
          <p:cNvCxnSpPr/>
          <p:nvPr/>
        </p:nvCxnSpPr>
        <p:spPr>
          <a:xfrm>
            <a:off x="6952023" y="3496075"/>
            <a:ext cx="10559" cy="4386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直接箭头连接符 24">
            <a:extLst>
              <a:ext uri="{FF2B5EF4-FFF2-40B4-BE49-F238E27FC236}">
                <a16:creationId xmlns:a16="http://schemas.microsoft.com/office/drawing/2014/main" id="{85CEA83B-725A-405A-B76D-2DC94E96FFEF}"/>
              </a:ext>
            </a:extLst>
          </p:cNvPr>
          <p:cNvCxnSpPr/>
          <p:nvPr/>
        </p:nvCxnSpPr>
        <p:spPr>
          <a:xfrm flipH="1" flipV="1">
            <a:off x="8360365" y="4039932"/>
            <a:ext cx="7934" cy="3989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直接箭头连接符 25">
            <a:extLst>
              <a:ext uri="{FF2B5EF4-FFF2-40B4-BE49-F238E27FC236}">
                <a16:creationId xmlns:a16="http://schemas.microsoft.com/office/drawing/2014/main" id="{F978F38E-52A4-4EF7-AE39-D31365F7F180}"/>
              </a:ext>
            </a:extLst>
          </p:cNvPr>
          <p:cNvCxnSpPr/>
          <p:nvPr/>
        </p:nvCxnSpPr>
        <p:spPr>
          <a:xfrm>
            <a:off x="4741322" y="4062549"/>
            <a:ext cx="10559" cy="4386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E491586-F43B-4CFF-9B5F-510705E0BAA3}"/>
                  </a:ext>
                </a:extLst>
              </p:cNvPr>
              <p:cNvSpPr txBox="1"/>
              <p:nvPr/>
            </p:nvSpPr>
            <p:spPr>
              <a:xfrm>
                <a:off x="2253334" y="4609428"/>
                <a:ext cx="7409593" cy="10590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𝑖𝑓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m:rPr>
                                      <m:nor/>
                                    </m:rPr>
                                    <a:rPr lang="zh-CN" altLang="en-US" dirty="0"/>
                                    <m:t> 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&gt;0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m:rPr>
                                      <m:nor/>
                                    </m:rPr>
                                    <a:rPr lang="zh-CN" altLang="en-US" dirty="0"/>
                                    <m:t> </m:t>
                                  </m:r>
                                </m:e>
                                <m:sub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𝑒𝑥𝑝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den>
                                  </m:f>
                                </m:e>
                              </m:d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𝑒𝑥𝑝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Sup>
                                            <m:sSub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𝑒𝑥𝑝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p>
                                            <m:sSupPr>
                                              <m:ctrlPr>
                                                <a:rPr lang="en-US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𝑆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p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3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𝑒𝑙𝑠𝑒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E491586-F43B-4CFF-9B5F-510705E0BA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3334" y="4609428"/>
                <a:ext cx="7409593" cy="10590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F3E1A00B-2F64-4B32-975B-BA20E72AA084}"/>
              </a:ext>
            </a:extLst>
          </p:cNvPr>
          <p:cNvSpPr/>
          <p:nvPr/>
        </p:nvSpPr>
        <p:spPr>
          <a:xfrm>
            <a:off x="442105" y="2094234"/>
            <a:ext cx="35583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second order information (Hessian)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720A7E1-40B6-4C20-8A38-B608EE39BF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9202" y="1178659"/>
            <a:ext cx="249555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3305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0EA61F-9D16-48FF-93A9-D928552D5A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Renyi Entropy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91B627-FE80-4B15-BB9E-5D70896A4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5" y="250377"/>
            <a:ext cx="2533650" cy="10096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97F374-A90E-4975-BA14-3DA07020C5E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9072" y="1736726"/>
            <a:ext cx="10332719" cy="4015497"/>
          </a:xfrm>
        </p:spPr>
        <p:txBody>
          <a:bodyPr/>
          <a:lstStyle/>
          <a:p>
            <a:r>
              <a:rPr lang="en-US" dirty="0" err="1"/>
              <a:t>Renyi's</a:t>
            </a:r>
            <a:r>
              <a:rPr lang="en-US" dirty="0"/>
              <a:t> entropies for object and </a:t>
            </a:r>
          </a:p>
          <a:p>
            <a:pPr marL="0" indent="0">
              <a:buNone/>
            </a:pPr>
            <a:r>
              <a:rPr lang="en-US" dirty="0"/>
              <a:t>background distributions</a:t>
            </a:r>
          </a:p>
          <a:p>
            <a:r>
              <a:rPr lang="en-US" dirty="0"/>
              <a:t>Optimal threshold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739567-9FD3-41FA-995C-2CA14D968E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1509" y="1363508"/>
            <a:ext cx="3390900" cy="20669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F8E3B4-DDC6-4A5C-B789-F25ADE3C61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0313" y="3430433"/>
            <a:ext cx="3790950" cy="60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2A8FA1-52B6-4115-826D-B36795E7E4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0536" y="4040033"/>
            <a:ext cx="3152775" cy="1171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312FCF-F928-413D-81B5-00F0AEED47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0313" y="5294581"/>
            <a:ext cx="3686175" cy="1409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CBA985A-DBF6-4392-9E68-5FB407ECDA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4268" y="3638982"/>
            <a:ext cx="5591175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318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7F9284-59D6-4252-9E9C-08339006BF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Phansalkar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18D191-172A-4E9C-998B-D365601849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369"/>
          <a:stretch/>
        </p:blipFill>
        <p:spPr>
          <a:xfrm>
            <a:off x="3421640" y="1514042"/>
            <a:ext cx="4143375" cy="83430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A722CC-4E11-47BB-9123-C43DE14FEE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9073" y="2602794"/>
            <a:ext cx="10928280" cy="3149430"/>
          </a:xfrm>
        </p:spPr>
        <p:txBody>
          <a:bodyPr/>
          <a:lstStyle/>
          <a:p>
            <a:r>
              <a:rPr lang="en-US" altLang="zh-CN" dirty="0"/>
              <a:t>Segmentation of cell nuclei</a:t>
            </a:r>
          </a:p>
          <a:p>
            <a:r>
              <a:rPr lang="en-US" altLang="zh-CN" dirty="0"/>
              <a:t>Improvement to </a:t>
            </a:r>
            <a:r>
              <a:rPr lang="en-US" altLang="zh-CN" dirty="0" err="1"/>
              <a:t>Sauvola</a:t>
            </a:r>
            <a:r>
              <a:rPr lang="en-US" altLang="zh-CN" dirty="0"/>
              <a:t> when mean and standard deviation are both low</a:t>
            </a:r>
            <a:endParaRPr lang="en-US" dirty="0"/>
          </a:p>
          <a:p>
            <a:r>
              <a:rPr lang="en-US" i="1" dirty="0"/>
              <a:t>T</a:t>
            </a:r>
            <a:r>
              <a:rPr lang="en-US" dirty="0"/>
              <a:t>(</a:t>
            </a:r>
            <a:r>
              <a:rPr lang="en-US" dirty="0" err="1"/>
              <a:t>x,y</a:t>
            </a:r>
            <a:r>
              <a:rPr lang="en-US" dirty="0"/>
              <a:t>) local threshold</a:t>
            </a:r>
          </a:p>
          <a:p>
            <a:r>
              <a:rPr lang="en-US" i="1" dirty="0"/>
              <a:t>k</a:t>
            </a:r>
            <a:r>
              <a:rPr lang="en-US" dirty="0"/>
              <a:t> = 0.25, </a:t>
            </a:r>
            <a:r>
              <a:rPr lang="en-US" i="1" dirty="0"/>
              <a:t>R</a:t>
            </a:r>
            <a:r>
              <a:rPr lang="en-US" dirty="0"/>
              <a:t> = 0.5, </a:t>
            </a:r>
            <a:r>
              <a:rPr lang="en-US" i="1" dirty="0"/>
              <a:t>p</a:t>
            </a:r>
            <a:r>
              <a:rPr lang="en-US" dirty="0"/>
              <a:t> = 2 and </a:t>
            </a:r>
            <a:r>
              <a:rPr lang="en-US" i="1" dirty="0"/>
              <a:t>q</a:t>
            </a:r>
            <a:r>
              <a:rPr lang="en-US" dirty="0"/>
              <a:t> = 10</a:t>
            </a:r>
          </a:p>
          <a:p>
            <a:r>
              <a:rPr lang="en-US" dirty="0"/>
              <a:t>m(</a:t>
            </a:r>
            <a:r>
              <a:rPr lang="en-US" dirty="0" err="1"/>
              <a:t>x,y</a:t>
            </a:r>
            <a:r>
              <a:rPr lang="en-US" dirty="0"/>
              <a:t>), s(</a:t>
            </a:r>
            <a:r>
              <a:rPr lang="en-US" dirty="0" err="1"/>
              <a:t>x,y</a:t>
            </a:r>
            <a:r>
              <a:rPr lang="en-US" dirty="0"/>
              <a:t>): local mean and standard deviation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0637C7-890C-470A-9E12-B2F08EFD57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642" t="50631"/>
          <a:stretch/>
        </p:blipFill>
        <p:spPr>
          <a:xfrm>
            <a:off x="7273637" y="1617955"/>
            <a:ext cx="2127972" cy="81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025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B3F2BA-EAFF-47A5-8E9C-E933E996CC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iCafe publication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B42E7-BF9D-494E-BF3A-21D2EE20C1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9073" y="1736726"/>
            <a:ext cx="10928280" cy="4248438"/>
          </a:xfrm>
        </p:spPr>
        <p:txBody>
          <a:bodyPr>
            <a:normAutofit/>
          </a:bodyPr>
          <a:lstStyle/>
          <a:p>
            <a:r>
              <a:rPr lang="en-US" dirty="0"/>
              <a:t>Li Chen, Niranjan </a:t>
            </a:r>
            <a:r>
              <a:rPr lang="en-US" dirty="0" err="1"/>
              <a:t>Balu</a:t>
            </a:r>
            <a:r>
              <a:rPr lang="en-US" dirty="0"/>
              <a:t>, </a:t>
            </a:r>
            <a:r>
              <a:rPr lang="en-US" dirty="0" err="1"/>
              <a:t>Gandor</a:t>
            </a:r>
            <a:r>
              <a:rPr lang="en-US" dirty="0"/>
              <a:t> Canton, </a:t>
            </a:r>
            <a:r>
              <a:rPr lang="en-US" dirty="0" err="1"/>
              <a:t>Jie</a:t>
            </a:r>
            <a:r>
              <a:rPr lang="en-US" dirty="0"/>
              <a:t> Sun, Kristi Pimentel, Thomas </a:t>
            </a:r>
            <a:r>
              <a:rPr lang="en-US" dirty="0" err="1"/>
              <a:t>Hatsukami</a:t>
            </a:r>
            <a:r>
              <a:rPr lang="en-US" dirty="0"/>
              <a:t>, </a:t>
            </a:r>
            <a:r>
              <a:rPr lang="en-US" dirty="0" err="1"/>
              <a:t>Jenq-Neng</a:t>
            </a:r>
            <a:r>
              <a:rPr lang="en-US" dirty="0"/>
              <a:t> Hwang, and Chun Yuan, “Development of a Quantitative Intracranial Vascular Features Extraction Tool on 3D MRA Using Semi-automated Open-Curve Active Contour Vessel Tracing.” Magnetic Resonance in Medicine, 2017.</a:t>
            </a:r>
          </a:p>
          <a:p>
            <a:endParaRPr lang="en-US" dirty="0"/>
          </a:p>
          <a:p>
            <a:r>
              <a:rPr lang="en-US" dirty="0"/>
              <a:t>https://rad.washington.edu/research/research-groups/vascular-imaging-laboratory/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02EE9E-6C51-4717-B413-245B2869D402}"/>
              </a:ext>
            </a:extLst>
          </p:cNvPr>
          <p:cNvSpPr/>
          <p:nvPr/>
        </p:nvSpPr>
        <p:spPr>
          <a:xfrm>
            <a:off x="88115" y="632098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EF802DB-E4AC-40AB-BF06-97074B0D991F}" type="slidenum">
              <a:rPr lang="zh-CN" altLang="en-US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18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15603</TotalTime>
  <Words>2110</Words>
  <Application>Microsoft Office PowerPoint</Application>
  <PresentationFormat>Widescreen</PresentationFormat>
  <Paragraphs>564</Paragraphs>
  <Slides>33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Encode Sans Normal Black</vt:lpstr>
      <vt:lpstr>Lucida Grande</vt:lpstr>
      <vt:lpstr>Open Sans Light</vt:lpstr>
      <vt:lpstr>宋体</vt:lpstr>
      <vt:lpstr>等线</vt:lpstr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 chen</dc:creator>
  <cp:lastModifiedBy>li chen</cp:lastModifiedBy>
  <cp:revision>151</cp:revision>
  <dcterms:created xsi:type="dcterms:W3CDTF">2017-10-22T19:48:16Z</dcterms:created>
  <dcterms:modified xsi:type="dcterms:W3CDTF">2017-11-14T17:04:03Z</dcterms:modified>
</cp:coreProperties>
</file>